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78" r:id="rId1"/>
  </p:sldMasterIdLst>
  <p:notesMasterIdLst>
    <p:notesMasterId r:id="rId24"/>
  </p:notesMasterIdLst>
  <p:sldIdLst>
    <p:sldId id="256" r:id="rId2"/>
    <p:sldId id="257" r:id="rId3"/>
    <p:sldId id="258" r:id="rId4"/>
    <p:sldId id="259" r:id="rId5"/>
    <p:sldId id="260" r:id="rId6"/>
    <p:sldId id="261" r:id="rId7"/>
    <p:sldId id="288" r:id="rId8"/>
    <p:sldId id="289" r:id="rId9"/>
    <p:sldId id="290" r:id="rId10"/>
    <p:sldId id="266" r:id="rId11"/>
    <p:sldId id="273" r:id="rId12"/>
    <p:sldId id="262" r:id="rId13"/>
    <p:sldId id="267" r:id="rId14"/>
    <p:sldId id="268" r:id="rId15"/>
    <p:sldId id="271" r:id="rId16"/>
    <p:sldId id="285" r:id="rId17"/>
    <p:sldId id="286" r:id="rId18"/>
    <p:sldId id="287" r:id="rId19"/>
    <p:sldId id="270" r:id="rId20"/>
    <p:sldId id="284" r:id="rId21"/>
    <p:sldId id="292" r:id="rId22"/>
    <p:sldId id="26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7397C6-EFDD-9345-980C-A1BF066274AF}" v="428" dt="2020-05-11T11:26:57.5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1"/>
  </p:normalViewPr>
  <p:slideViewPr>
    <p:cSldViewPr snapToGrid="0" snapToObjects="1">
      <p:cViewPr varScale="1">
        <p:scale>
          <a:sx n="103" d="100"/>
          <a:sy n="103" d="100"/>
        </p:scale>
        <p:origin x="8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A3A722-C0AE-4686-BA67-00156AAC3DEB}"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21C96BFF-CA34-4B61-A7B5-46677414BDF4}">
      <dgm:prSet/>
      <dgm:spPr/>
      <dgm:t>
        <a:bodyPr/>
        <a:lstStyle/>
        <a:p>
          <a:pPr algn="ctr"/>
          <a:r>
            <a:rPr lang="pt-BR" dirty="0"/>
            <a:t>Lucas Marques de Araujo</a:t>
          </a:r>
          <a:endParaRPr lang="en-US" dirty="0"/>
        </a:p>
      </dgm:t>
    </dgm:pt>
    <dgm:pt modelId="{3CFBBB7C-D91B-4159-BA83-D0D157D82B4E}" type="parTrans" cxnId="{F2CE1F03-AF43-4F47-861E-3104783D4834}">
      <dgm:prSet/>
      <dgm:spPr/>
      <dgm:t>
        <a:bodyPr/>
        <a:lstStyle/>
        <a:p>
          <a:pPr algn="ctr"/>
          <a:endParaRPr lang="en-US"/>
        </a:p>
      </dgm:t>
    </dgm:pt>
    <dgm:pt modelId="{62447CA7-253A-40DE-B9BF-1A932348F044}" type="sibTrans" cxnId="{F2CE1F03-AF43-4F47-861E-3104783D4834}">
      <dgm:prSet/>
      <dgm:spPr/>
      <dgm:t>
        <a:bodyPr/>
        <a:lstStyle/>
        <a:p>
          <a:pPr algn="ctr"/>
          <a:endParaRPr lang="en-US"/>
        </a:p>
      </dgm:t>
    </dgm:pt>
    <dgm:pt modelId="{07484834-ED1C-4066-87CE-AB591027CA7F}">
      <dgm:prSet/>
      <dgm:spPr/>
      <dgm:t>
        <a:bodyPr/>
        <a:lstStyle/>
        <a:p>
          <a:pPr algn="ctr"/>
          <a:r>
            <a:rPr lang="pt-BR" dirty="0"/>
            <a:t>Luca Ezellner Miraglia</a:t>
          </a:r>
          <a:endParaRPr lang="en-US" dirty="0"/>
        </a:p>
      </dgm:t>
    </dgm:pt>
    <dgm:pt modelId="{4AFC5E87-979C-426E-8707-E9E0B5D705A3}" type="parTrans" cxnId="{4509A67D-3D2E-46E8-95AD-8E109993E629}">
      <dgm:prSet/>
      <dgm:spPr/>
      <dgm:t>
        <a:bodyPr/>
        <a:lstStyle/>
        <a:p>
          <a:pPr algn="ctr"/>
          <a:endParaRPr lang="en-US"/>
        </a:p>
      </dgm:t>
    </dgm:pt>
    <dgm:pt modelId="{44271CE2-C5D0-4F02-8CEE-F96F03A2336F}" type="sibTrans" cxnId="{4509A67D-3D2E-46E8-95AD-8E109993E629}">
      <dgm:prSet/>
      <dgm:spPr/>
      <dgm:t>
        <a:bodyPr/>
        <a:lstStyle/>
        <a:p>
          <a:pPr algn="ctr"/>
          <a:endParaRPr lang="en-US"/>
        </a:p>
      </dgm:t>
    </dgm:pt>
    <dgm:pt modelId="{C61BA16B-AFA7-459D-8A3F-4A361D4B13E4}">
      <dgm:prSet/>
      <dgm:spPr/>
      <dgm:t>
        <a:bodyPr/>
        <a:lstStyle/>
        <a:p>
          <a:pPr algn="ctr"/>
          <a:r>
            <a:rPr lang="pt-BR" dirty="0"/>
            <a:t>Arthur Segura Novello</a:t>
          </a:r>
          <a:endParaRPr lang="en-US" dirty="0"/>
        </a:p>
      </dgm:t>
    </dgm:pt>
    <dgm:pt modelId="{4D6335C5-703C-4AFC-830D-C8D0725D5EA9}" type="parTrans" cxnId="{87E34B3E-F600-4D49-A848-A06C4A0E39F7}">
      <dgm:prSet/>
      <dgm:spPr/>
      <dgm:t>
        <a:bodyPr/>
        <a:lstStyle/>
        <a:p>
          <a:pPr algn="ctr"/>
          <a:endParaRPr lang="en-US"/>
        </a:p>
      </dgm:t>
    </dgm:pt>
    <dgm:pt modelId="{D07FD6FA-737B-4F66-9BD9-521011B029FD}" type="sibTrans" cxnId="{87E34B3E-F600-4D49-A848-A06C4A0E39F7}">
      <dgm:prSet/>
      <dgm:spPr/>
      <dgm:t>
        <a:bodyPr/>
        <a:lstStyle/>
        <a:p>
          <a:pPr algn="ctr"/>
          <a:endParaRPr lang="en-US"/>
        </a:p>
      </dgm:t>
    </dgm:pt>
    <dgm:pt modelId="{CA5AACCE-00C0-5A4B-9190-FAE2DE58FC62}" type="pres">
      <dgm:prSet presAssocID="{22A3A722-C0AE-4686-BA67-00156AAC3DEB}" presName="vert0" presStyleCnt="0">
        <dgm:presLayoutVars>
          <dgm:dir/>
          <dgm:animOne val="branch"/>
          <dgm:animLvl val="lvl"/>
        </dgm:presLayoutVars>
      </dgm:prSet>
      <dgm:spPr/>
    </dgm:pt>
    <dgm:pt modelId="{566BBF11-6FA6-7A42-9B3D-73C252ED21A8}" type="pres">
      <dgm:prSet presAssocID="{21C96BFF-CA34-4B61-A7B5-46677414BDF4}" presName="thickLine" presStyleLbl="alignNode1" presStyleIdx="0" presStyleCnt="3"/>
      <dgm:spPr/>
    </dgm:pt>
    <dgm:pt modelId="{15493813-CA0A-FD40-8A64-CADC86058984}" type="pres">
      <dgm:prSet presAssocID="{21C96BFF-CA34-4B61-A7B5-46677414BDF4}" presName="horz1" presStyleCnt="0"/>
      <dgm:spPr/>
    </dgm:pt>
    <dgm:pt modelId="{10CBB0BF-1D02-5942-ADC9-866C1BE0E897}" type="pres">
      <dgm:prSet presAssocID="{21C96BFF-CA34-4B61-A7B5-46677414BDF4}" presName="tx1" presStyleLbl="revTx" presStyleIdx="0" presStyleCnt="3"/>
      <dgm:spPr/>
    </dgm:pt>
    <dgm:pt modelId="{059A8567-901A-5F44-BA74-306540A1A3BC}" type="pres">
      <dgm:prSet presAssocID="{21C96BFF-CA34-4B61-A7B5-46677414BDF4}" presName="vert1" presStyleCnt="0"/>
      <dgm:spPr/>
    </dgm:pt>
    <dgm:pt modelId="{F193954F-EF41-7F43-9BB7-3A5712D9DBD2}" type="pres">
      <dgm:prSet presAssocID="{07484834-ED1C-4066-87CE-AB591027CA7F}" presName="thickLine" presStyleLbl="alignNode1" presStyleIdx="1" presStyleCnt="3"/>
      <dgm:spPr/>
    </dgm:pt>
    <dgm:pt modelId="{40B49F55-B5D9-6F44-8D33-48F5D3DCAC47}" type="pres">
      <dgm:prSet presAssocID="{07484834-ED1C-4066-87CE-AB591027CA7F}" presName="horz1" presStyleCnt="0"/>
      <dgm:spPr/>
    </dgm:pt>
    <dgm:pt modelId="{3AAD9372-87C4-2D40-BDD4-3C1805DDAD8F}" type="pres">
      <dgm:prSet presAssocID="{07484834-ED1C-4066-87CE-AB591027CA7F}" presName="tx1" presStyleLbl="revTx" presStyleIdx="1" presStyleCnt="3"/>
      <dgm:spPr/>
    </dgm:pt>
    <dgm:pt modelId="{4C4484B2-9052-B644-BF74-7E5D3191B468}" type="pres">
      <dgm:prSet presAssocID="{07484834-ED1C-4066-87CE-AB591027CA7F}" presName="vert1" presStyleCnt="0"/>
      <dgm:spPr/>
    </dgm:pt>
    <dgm:pt modelId="{6F391854-1778-CB44-A430-DACFF12CA29F}" type="pres">
      <dgm:prSet presAssocID="{C61BA16B-AFA7-459D-8A3F-4A361D4B13E4}" presName="thickLine" presStyleLbl="alignNode1" presStyleIdx="2" presStyleCnt="3"/>
      <dgm:spPr/>
    </dgm:pt>
    <dgm:pt modelId="{F2458C46-2ECA-8643-8CF8-77FDA95646E0}" type="pres">
      <dgm:prSet presAssocID="{C61BA16B-AFA7-459D-8A3F-4A361D4B13E4}" presName="horz1" presStyleCnt="0"/>
      <dgm:spPr/>
    </dgm:pt>
    <dgm:pt modelId="{0F8AFB3E-7E9E-B44D-BD0F-90EAB8592BF5}" type="pres">
      <dgm:prSet presAssocID="{C61BA16B-AFA7-459D-8A3F-4A361D4B13E4}" presName="tx1" presStyleLbl="revTx" presStyleIdx="2" presStyleCnt="3"/>
      <dgm:spPr/>
    </dgm:pt>
    <dgm:pt modelId="{BE1E6725-2ACC-BA4E-B118-92D062DED0D8}" type="pres">
      <dgm:prSet presAssocID="{C61BA16B-AFA7-459D-8A3F-4A361D4B13E4}" presName="vert1" presStyleCnt="0"/>
      <dgm:spPr/>
    </dgm:pt>
  </dgm:ptLst>
  <dgm:cxnLst>
    <dgm:cxn modelId="{F2CE1F03-AF43-4F47-861E-3104783D4834}" srcId="{22A3A722-C0AE-4686-BA67-00156AAC3DEB}" destId="{21C96BFF-CA34-4B61-A7B5-46677414BDF4}" srcOrd="0" destOrd="0" parTransId="{3CFBBB7C-D91B-4159-BA83-D0D157D82B4E}" sibTransId="{62447CA7-253A-40DE-B9BF-1A932348F044}"/>
    <dgm:cxn modelId="{44DE5E10-0CDC-AC44-BBCA-0873FFC8B0A7}" type="presOf" srcId="{C61BA16B-AFA7-459D-8A3F-4A361D4B13E4}" destId="{0F8AFB3E-7E9E-B44D-BD0F-90EAB8592BF5}" srcOrd="0" destOrd="0" presId="urn:microsoft.com/office/officeart/2008/layout/LinedList"/>
    <dgm:cxn modelId="{17C6D837-6E53-734C-BC8F-216CE99BB2BB}" type="presOf" srcId="{07484834-ED1C-4066-87CE-AB591027CA7F}" destId="{3AAD9372-87C4-2D40-BDD4-3C1805DDAD8F}" srcOrd="0" destOrd="0" presId="urn:microsoft.com/office/officeart/2008/layout/LinedList"/>
    <dgm:cxn modelId="{87E34B3E-F600-4D49-A848-A06C4A0E39F7}" srcId="{22A3A722-C0AE-4686-BA67-00156AAC3DEB}" destId="{C61BA16B-AFA7-459D-8A3F-4A361D4B13E4}" srcOrd="2" destOrd="0" parTransId="{4D6335C5-703C-4AFC-830D-C8D0725D5EA9}" sibTransId="{D07FD6FA-737B-4F66-9BD9-521011B029FD}"/>
    <dgm:cxn modelId="{D21A5776-216D-8445-B623-FDE1665C52F8}" type="presOf" srcId="{22A3A722-C0AE-4686-BA67-00156AAC3DEB}" destId="{CA5AACCE-00C0-5A4B-9190-FAE2DE58FC62}" srcOrd="0" destOrd="0" presId="urn:microsoft.com/office/officeart/2008/layout/LinedList"/>
    <dgm:cxn modelId="{4509A67D-3D2E-46E8-95AD-8E109993E629}" srcId="{22A3A722-C0AE-4686-BA67-00156AAC3DEB}" destId="{07484834-ED1C-4066-87CE-AB591027CA7F}" srcOrd="1" destOrd="0" parTransId="{4AFC5E87-979C-426E-8707-E9E0B5D705A3}" sibTransId="{44271CE2-C5D0-4F02-8CEE-F96F03A2336F}"/>
    <dgm:cxn modelId="{ACB69BC2-1C80-9944-9003-F9A31A4DD128}" type="presOf" srcId="{21C96BFF-CA34-4B61-A7B5-46677414BDF4}" destId="{10CBB0BF-1D02-5942-ADC9-866C1BE0E897}" srcOrd="0" destOrd="0" presId="urn:microsoft.com/office/officeart/2008/layout/LinedList"/>
    <dgm:cxn modelId="{D2EC32BB-1984-3D44-82A9-7B68B33D4EF2}" type="presParOf" srcId="{CA5AACCE-00C0-5A4B-9190-FAE2DE58FC62}" destId="{566BBF11-6FA6-7A42-9B3D-73C252ED21A8}" srcOrd="0" destOrd="0" presId="urn:microsoft.com/office/officeart/2008/layout/LinedList"/>
    <dgm:cxn modelId="{D6D0ECD7-0D1B-814B-AB56-4F391BB0FA12}" type="presParOf" srcId="{CA5AACCE-00C0-5A4B-9190-FAE2DE58FC62}" destId="{15493813-CA0A-FD40-8A64-CADC86058984}" srcOrd="1" destOrd="0" presId="urn:microsoft.com/office/officeart/2008/layout/LinedList"/>
    <dgm:cxn modelId="{0EF456D9-CDC9-3E42-BCB4-E79D02F19C72}" type="presParOf" srcId="{15493813-CA0A-FD40-8A64-CADC86058984}" destId="{10CBB0BF-1D02-5942-ADC9-866C1BE0E897}" srcOrd="0" destOrd="0" presId="urn:microsoft.com/office/officeart/2008/layout/LinedList"/>
    <dgm:cxn modelId="{D7D09A68-E3E0-EB4E-8BFA-EE308A1C8818}" type="presParOf" srcId="{15493813-CA0A-FD40-8A64-CADC86058984}" destId="{059A8567-901A-5F44-BA74-306540A1A3BC}" srcOrd="1" destOrd="0" presId="urn:microsoft.com/office/officeart/2008/layout/LinedList"/>
    <dgm:cxn modelId="{C6505042-B048-964F-8DA4-ECBA4CA387B7}" type="presParOf" srcId="{CA5AACCE-00C0-5A4B-9190-FAE2DE58FC62}" destId="{F193954F-EF41-7F43-9BB7-3A5712D9DBD2}" srcOrd="2" destOrd="0" presId="urn:microsoft.com/office/officeart/2008/layout/LinedList"/>
    <dgm:cxn modelId="{E58C904E-539F-1148-94DE-6112010BAFB8}" type="presParOf" srcId="{CA5AACCE-00C0-5A4B-9190-FAE2DE58FC62}" destId="{40B49F55-B5D9-6F44-8D33-48F5D3DCAC47}" srcOrd="3" destOrd="0" presId="urn:microsoft.com/office/officeart/2008/layout/LinedList"/>
    <dgm:cxn modelId="{1AC58BB9-EDD0-1F4C-9306-EFF5AA856CAF}" type="presParOf" srcId="{40B49F55-B5D9-6F44-8D33-48F5D3DCAC47}" destId="{3AAD9372-87C4-2D40-BDD4-3C1805DDAD8F}" srcOrd="0" destOrd="0" presId="urn:microsoft.com/office/officeart/2008/layout/LinedList"/>
    <dgm:cxn modelId="{13A6EECF-4A1D-0747-A423-917F630BA9D4}" type="presParOf" srcId="{40B49F55-B5D9-6F44-8D33-48F5D3DCAC47}" destId="{4C4484B2-9052-B644-BF74-7E5D3191B468}" srcOrd="1" destOrd="0" presId="urn:microsoft.com/office/officeart/2008/layout/LinedList"/>
    <dgm:cxn modelId="{75BC8160-F0E2-CD49-9C7D-BCDCAA95E805}" type="presParOf" srcId="{CA5AACCE-00C0-5A4B-9190-FAE2DE58FC62}" destId="{6F391854-1778-CB44-A430-DACFF12CA29F}" srcOrd="4" destOrd="0" presId="urn:microsoft.com/office/officeart/2008/layout/LinedList"/>
    <dgm:cxn modelId="{75278EE8-7426-2B4F-934B-1254C3CF80FA}" type="presParOf" srcId="{CA5AACCE-00C0-5A4B-9190-FAE2DE58FC62}" destId="{F2458C46-2ECA-8643-8CF8-77FDA95646E0}" srcOrd="5" destOrd="0" presId="urn:microsoft.com/office/officeart/2008/layout/LinedList"/>
    <dgm:cxn modelId="{2CD9D7BE-1D48-A944-B117-53151AC96711}" type="presParOf" srcId="{F2458C46-2ECA-8643-8CF8-77FDA95646E0}" destId="{0F8AFB3E-7E9E-B44D-BD0F-90EAB8592BF5}" srcOrd="0" destOrd="0" presId="urn:microsoft.com/office/officeart/2008/layout/LinedList"/>
    <dgm:cxn modelId="{BF7FF2F0-061F-E749-B057-6535ABC9EC78}" type="presParOf" srcId="{F2458C46-2ECA-8643-8CF8-77FDA95646E0}" destId="{BE1E6725-2ACC-BA4E-B118-92D062DED0D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09A86A-E246-4CE0-AC0E-FAED2B47991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68308FE-E60D-4160-B4B2-7C7B4722A307}">
      <dgm:prSet/>
      <dgm:spPr/>
      <dgm:t>
        <a:bodyPr/>
        <a:lstStyle/>
        <a:p>
          <a:pPr>
            <a:lnSpc>
              <a:spcPct val="100000"/>
            </a:lnSpc>
          </a:pPr>
          <a:r>
            <a:rPr lang="pt-BR" dirty="0"/>
            <a:t>SPTrans</a:t>
          </a:r>
          <a:endParaRPr lang="en-US" dirty="0"/>
        </a:p>
      </dgm:t>
    </dgm:pt>
    <dgm:pt modelId="{F1106766-5717-4D15-985E-3384C3255E09}" type="parTrans" cxnId="{E6230653-725B-483E-AEF2-E971BBA05FEA}">
      <dgm:prSet/>
      <dgm:spPr/>
      <dgm:t>
        <a:bodyPr/>
        <a:lstStyle/>
        <a:p>
          <a:endParaRPr lang="en-US"/>
        </a:p>
      </dgm:t>
    </dgm:pt>
    <dgm:pt modelId="{146CB9D3-7379-4BCF-B49C-2E3367B5A069}" type="sibTrans" cxnId="{E6230653-725B-483E-AEF2-E971BBA05FEA}">
      <dgm:prSet/>
      <dgm:spPr/>
      <dgm:t>
        <a:bodyPr/>
        <a:lstStyle/>
        <a:p>
          <a:endParaRPr lang="en-US"/>
        </a:p>
      </dgm:t>
    </dgm:pt>
    <dgm:pt modelId="{C4B0A170-5F33-44E6-9EEE-C05E628F8CCB}">
      <dgm:prSet/>
      <dgm:spPr/>
      <dgm:t>
        <a:bodyPr/>
        <a:lstStyle/>
        <a:p>
          <a:pPr>
            <a:lnSpc>
              <a:spcPct val="100000"/>
            </a:lnSpc>
          </a:pPr>
          <a:r>
            <a:rPr lang="pt-BR"/>
            <a:t>Climatempo</a:t>
          </a:r>
          <a:endParaRPr lang="en-US"/>
        </a:p>
      </dgm:t>
    </dgm:pt>
    <dgm:pt modelId="{00FBF26A-7211-473A-9427-1F866EDE63C7}" type="parTrans" cxnId="{57C9E8B1-10DD-4733-A835-70E403401F1A}">
      <dgm:prSet/>
      <dgm:spPr/>
      <dgm:t>
        <a:bodyPr/>
        <a:lstStyle/>
        <a:p>
          <a:endParaRPr lang="en-US"/>
        </a:p>
      </dgm:t>
    </dgm:pt>
    <dgm:pt modelId="{E411D409-FEEA-4BB8-80B3-1F6F60A8839C}" type="sibTrans" cxnId="{57C9E8B1-10DD-4733-A835-70E403401F1A}">
      <dgm:prSet/>
      <dgm:spPr/>
      <dgm:t>
        <a:bodyPr/>
        <a:lstStyle/>
        <a:p>
          <a:endParaRPr lang="en-US"/>
        </a:p>
      </dgm:t>
    </dgm:pt>
    <dgm:pt modelId="{577C9781-FCA0-4E38-AF1E-EEDEE3621E6B}">
      <dgm:prSet/>
      <dgm:spPr/>
      <dgm:t>
        <a:bodyPr/>
        <a:lstStyle/>
        <a:p>
          <a:pPr>
            <a:lnSpc>
              <a:spcPct val="100000"/>
            </a:lnSpc>
          </a:pPr>
          <a:r>
            <a:rPr lang="en-US"/>
            <a:t>Google directions</a:t>
          </a:r>
        </a:p>
      </dgm:t>
    </dgm:pt>
    <dgm:pt modelId="{37AA63F7-9824-4488-B693-0DF1E24E4CBC}" type="parTrans" cxnId="{66A90469-06B9-4259-8615-5CCE4CCDA51D}">
      <dgm:prSet/>
      <dgm:spPr/>
      <dgm:t>
        <a:bodyPr/>
        <a:lstStyle/>
        <a:p>
          <a:endParaRPr lang="en-US"/>
        </a:p>
      </dgm:t>
    </dgm:pt>
    <dgm:pt modelId="{49B06645-ADAD-402F-A97F-8113864B4ADC}" type="sibTrans" cxnId="{66A90469-06B9-4259-8615-5CCE4CCDA51D}">
      <dgm:prSet/>
      <dgm:spPr/>
      <dgm:t>
        <a:bodyPr/>
        <a:lstStyle/>
        <a:p>
          <a:endParaRPr lang="en-US"/>
        </a:p>
      </dgm:t>
    </dgm:pt>
    <dgm:pt modelId="{57F740CD-4C87-41EA-AB78-AF7C367838CA}">
      <dgm:prSet/>
      <dgm:spPr/>
      <dgm:t>
        <a:bodyPr/>
        <a:lstStyle/>
        <a:p>
          <a:pPr>
            <a:lnSpc>
              <a:spcPct val="100000"/>
            </a:lnSpc>
          </a:pPr>
          <a:r>
            <a:rPr lang="pt-BR"/>
            <a:t>Google eventos</a:t>
          </a:r>
          <a:endParaRPr lang="en-US"/>
        </a:p>
      </dgm:t>
    </dgm:pt>
    <dgm:pt modelId="{8FDCDB11-4AB1-4BE5-A5EE-0572D79A7E3F}" type="parTrans" cxnId="{27A3DF41-72A3-4904-A26F-57DB0B3AD2E8}">
      <dgm:prSet/>
      <dgm:spPr/>
      <dgm:t>
        <a:bodyPr/>
        <a:lstStyle/>
        <a:p>
          <a:endParaRPr lang="en-US"/>
        </a:p>
      </dgm:t>
    </dgm:pt>
    <dgm:pt modelId="{AF0DA44A-81BA-416D-A926-DA6A20C6F1F6}" type="sibTrans" cxnId="{27A3DF41-72A3-4904-A26F-57DB0B3AD2E8}">
      <dgm:prSet/>
      <dgm:spPr/>
      <dgm:t>
        <a:bodyPr/>
        <a:lstStyle/>
        <a:p>
          <a:endParaRPr lang="en-US"/>
        </a:p>
      </dgm:t>
    </dgm:pt>
    <dgm:pt modelId="{19327E4E-257F-4FFD-B031-A4436FB5AEC0}">
      <dgm:prSet/>
      <dgm:spPr/>
      <dgm:t>
        <a:bodyPr/>
        <a:lstStyle/>
        <a:p>
          <a:pPr>
            <a:lnSpc>
              <a:spcPct val="100000"/>
            </a:lnSpc>
          </a:pPr>
          <a:r>
            <a:rPr lang="pt-BR"/>
            <a:t>Direto dos trens</a:t>
          </a:r>
          <a:endParaRPr lang="en-US"/>
        </a:p>
      </dgm:t>
    </dgm:pt>
    <dgm:pt modelId="{E7B4EF2D-8990-4A6C-9D80-C9AFE798D5C4}" type="parTrans" cxnId="{75FC97F1-C4C5-41AA-84BD-23B34B387A85}">
      <dgm:prSet/>
      <dgm:spPr/>
      <dgm:t>
        <a:bodyPr/>
        <a:lstStyle/>
        <a:p>
          <a:endParaRPr lang="en-US"/>
        </a:p>
      </dgm:t>
    </dgm:pt>
    <dgm:pt modelId="{02C3CDD7-F62C-4051-8A35-0E0E4466A945}" type="sibTrans" cxnId="{75FC97F1-C4C5-41AA-84BD-23B34B387A85}">
      <dgm:prSet/>
      <dgm:spPr/>
      <dgm:t>
        <a:bodyPr/>
        <a:lstStyle/>
        <a:p>
          <a:endParaRPr lang="en-US"/>
        </a:p>
      </dgm:t>
    </dgm:pt>
    <dgm:pt modelId="{1BC7A4C8-2E63-CD41-938E-D64D2E657094}">
      <dgm:prSet/>
      <dgm:spPr/>
      <dgm:t>
        <a:bodyPr/>
        <a:lstStyle/>
        <a:p>
          <a:pPr>
            <a:lnSpc>
              <a:spcPct val="100000"/>
            </a:lnSpc>
          </a:pPr>
          <a:r>
            <a:rPr lang="pt-BR"/>
            <a:t>SATrans</a:t>
          </a:r>
          <a:endParaRPr lang="pt-BR" dirty="0"/>
        </a:p>
      </dgm:t>
    </dgm:pt>
    <dgm:pt modelId="{674A43E3-F0C7-7344-BB1F-3C149799343A}" type="parTrans" cxnId="{C136420A-25DA-7B45-90B1-E1FB931B1EFF}">
      <dgm:prSet/>
      <dgm:spPr/>
      <dgm:t>
        <a:bodyPr/>
        <a:lstStyle/>
        <a:p>
          <a:endParaRPr lang="pt-BR"/>
        </a:p>
      </dgm:t>
    </dgm:pt>
    <dgm:pt modelId="{C21C45B7-6FE5-F54C-A617-1336DBAF41D9}" type="sibTrans" cxnId="{C136420A-25DA-7B45-90B1-E1FB931B1EFF}">
      <dgm:prSet/>
      <dgm:spPr/>
      <dgm:t>
        <a:bodyPr/>
        <a:lstStyle/>
        <a:p>
          <a:endParaRPr lang="pt-BR"/>
        </a:p>
      </dgm:t>
    </dgm:pt>
    <dgm:pt modelId="{5C9A7303-68C1-4ECD-9A35-0DF82FB3C900}" type="pres">
      <dgm:prSet presAssocID="{B109A86A-E246-4CE0-AC0E-FAED2B47991A}" presName="root" presStyleCnt="0">
        <dgm:presLayoutVars>
          <dgm:dir/>
          <dgm:resizeHandles val="exact"/>
        </dgm:presLayoutVars>
      </dgm:prSet>
      <dgm:spPr/>
    </dgm:pt>
    <dgm:pt modelId="{DCDCA4CB-D4A1-454E-85C1-6D6C5E1521A0}" type="pres">
      <dgm:prSet presAssocID="{1BC7A4C8-2E63-CD41-938E-D64D2E657094}" presName="compNode" presStyleCnt="0"/>
      <dgm:spPr/>
    </dgm:pt>
    <dgm:pt modelId="{7977B79D-8105-B743-BFB0-29D6030B80E3}" type="pres">
      <dgm:prSet presAssocID="{1BC7A4C8-2E63-CD41-938E-D64D2E657094}" presName="bgRect" presStyleLbl="bgShp" presStyleIdx="0" presStyleCnt="6"/>
      <dgm:spPr/>
    </dgm:pt>
    <dgm:pt modelId="{99058FB6-F330-6B45-830E-928D31BF1CC3}" type="pres">
      <dgm:prSet presAssocID="{1BC7A4C8-2E63-CD41-938E-D64D2E657094}" presName="iconRect" presStyleLbl="node1" presStyleIdx="0" presStyleCnt="6"/>
      <dgm:spPr/>
    </dgm:pt>
    <dgm:pt modelId="{C0092302-CD20-C548-9E33-E8F9400192C2}" type="pres">
      <dgm:prSet presAssocID="{1BC7A4C8-2E63-CD41-938E-D64D2E657094}" presName="spaceRect" presStyleCnt="0"/>
      <dgm:spPr/>
    </dgm:pt>
    <dgm:pt modelId="{33F75053-FEF5-2A45-9F85-D4A77B1E4692}" type="pres">
      <dgm:prSet presAssocID="{1BC7A4C8-2E63-CD41-938E-D64D2E657094}" presName="parTx" presStyleLbl="revTx" presStyleIdx="0" presStyleCnt="6">
        <dgm:presLayoutVars>
          <dgm:chMax val="0"/>
          <dgm:chPref val="0"/>
        </dgm:presLayoutVars>
      </dgm:prSet>
      <dgm:spPr/>
    </dgm:pt>
    <dgm:pt modelId="{B13142D9-F1F0-8F4F-B715-CC469ED02878}" type="pres">
      <dgm:prSet presAssocID="{C21C45B7-6FE5-F54C-A617-1336DBAF41D9}" presName="sibTrans" presStyleCnt="0"/>
      <dgm:spPr/>
    </dgm:pt>
    <dgm:pt modelId="{A2CBEF2B-254A-48C8-B315-EA92FF9CA2F8}" type="pres">
      <dgm:prSet presAssocID="{168308FE-E60D-4160-B4B2-7C7B4722A307}" presName="compNode" presStyleCnt="0"/>
      <dgm:spPr/>
    </dgm:pt>
    <dgm:pt modelId="{E6BB3707-C31D-480F-9409-7066FB9BF88F}" type="pres">
      <dgm:prSet presAssocID="{168308FE-E60D-4160-B4B2-7C7B4722A307}" presName="bgRect" presStyleLbl="bgShp" presStyleIdx="1" presStyleCnt="6"/>
      <dgm:spPr/>
    </dgm:pt>
    <dgm:pt modelId="{44CDCC4E-2C04-4880-99AA-DE52AEAEF809}" type="pres">
      <dgm:prSet presAssocID="{168308FE-E60D-4160-B4B2-7C7B4722A307}" presName="iconRect" presStyleLbl="node1" presStyleIdx="1"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Ônibus"/>
        </a:ext>
      </dgm:extLst>
    </dgm:pt>
    <dgm:pt modelId="{629AA68D-DAB6-42DC-A68F-A216AA7F850B}" type="pres">
      <dgm:prSet presAssocID="{168308FE-E60D-4160-B4B2-7C7B4722A307}" presName="spaceRect" presStyleCnt="0"/>
      <dgm:spPr/>
    </dgm:pt>
    <dgm:pt modelId="{5ED3C37B-32E7-4F3F-8300-9D803F73A34E}" type="pres">
      <dgm:prSet presAssocID="{168308FE-E60D-4160-B4B2-7C7B4722A307}" presName="parTx" presStyleLbl="revTx" presStyleIdx="1" presStyleCnt="6">
        <dgm:presLayoutVars>
          <dgm:chMax val="0"/>
          <dgm:chPref val="0"/>
        </dgm:presLayoutVars>
      </dgm:prSet>
      <dgm:spPr/>
    </dgm:pt>
    <dgm:pt modelId="{8F363755-3333-4FE6-9086-487A1949289F}" type="pres">
      <dgm:prSet presAssocID="{146CB9D3-7379-4BCF-B49C-2E3367B5A069}" presName="sibTrans" presStyleCnt="0"/>
      <dgm:spPr/>
    </dgm:pt>
    <dgm:pt modelId="{F91B9E69-6D2B-4D76-B9AC-78DE054B59FC}" type="pres">
      <dgm:prSet presAssocID="{C4B0A170-5F33-44E6-9EEE-C05E628F8CCB}" presName="compNode" presStyleCnt="0"/>
      <dgm:spPr/>
    </dgm:pt>
    <dgm:pt modelId="{245F00B7-B6BF-40A5-92E5-2D8630ACB596}" type="pres">
      <dgm:prSet presAssocID="{C4B0A170-5F33-44E6-9EEE-C05E628F8CCB}" presName="bgRect" presStyleLbl="bgShp" presStyleIdx="2" presStyleCnt="6"/>
      <dgm:spPr/>
    </dgm:pt>
    <dgm:pt modelId="{E888AF2C-0C19-40D3-972F-7BB019AD8D96}" type="pres">
      <dgm:prSet presAssocID="{C4B0A170-5F33-44E6-9EEE-C05E628F8CCB}" presName="iconRect" presStyleLbl="node1" presStyleIdx="2"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ol"/>
        </a:ext>
      </dgm:extLst>
    </dgm:pt>
    <dgm:pt modelId="{7169C197-291E-4790-828E-670CBFFCDA92}" type="pres">
      <dgm:prSet presAssocID="{C4B0A170-5F33-44E6-9EEE-C05E628F8CCB}" presName="spaceRect" presStyleCnt="0"/>
      <dgm:spPr/>
    </dgm:pt>
    <dgm:pt modelId="{8884AB12-9A3B-4432-B7A9-559D2F2AE37A}" type="pres">
      <dgm:prSet presAssocID="{C4B0A170-5F33-44E6-9EEE-C05E628F8CCB}" presName="parTx" presStyleLbl="revTx" presStyleIdx="2" presStyleCnt="6">
        <dgm:presLayoutVars>
          <dgm:chMax val="0"/>
          <dgm:chPref val="0"/>
        </dgm:presLayoutVars>
      </dgm:prSet>
      <dgm:spPr/>
    </dgm:pt>
    <dgm:pt modelId="{F1DA3685-F416-41D7-89EF-9DE1C0AE1A21}" type="pres">
      <dgm:prSet presAssocID="{E411D409-FEEA-4BB8-80B3-1F6F60A8839C}" presName="sibTrans" presStyleCnt="0"/>
      <dgm:spPr/>
    </dgm:pt>
    <dgm:pt modelId="{B9A42084-BED4-4B59-A414-3DB571720D01}" type="pres">
      <dgm:prSet presAssocID="{577C9781-FCA0-4E38-AF1E-EEDEE3621E6B}" presName="compNode" presStyleCnt="0"/>
      <dgm:spPr/>
    </dgm:pt>
    <dgm:pt modelId="{24223961-4EF0-45B0-9B00-C03B6E00986D}" type="pres">
      <dgm:prSet presAssocID="{577C9781-FCA0-4E38-AF1E-EEDEE3621E6B}" presName="bgRect" presStyleLbl="bgShp" presStyleIdx="3" presStyleCnt="6"/>
      <dgm:spPr/>
    </dgm:pt>
    <dgm:pt modelId="{627ACBBB-701F-406B-B653-460E4CEBE5F2}" type="pres">
      <dgm:prSet presAssocID="{577C9781-FCA0-4E38-AF1E-EEDEE3621E6B}" presName="iconRect" presStyleLbl="node1" presStyleIdx="3"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404BEE91-2C56-46DC-B3F9-20B4C19DAD8D}" type="pres">
      <dgm:prSet presAssocID="{577C9781-FCA0-4E38-AF1E-EEDEE3621E6B}" presName="spaceRect" presStyleCnt="0"/>
      <dgm:spPr/>
    </dgm:pt>
    <dgm:pt modelId="{35EC7C26-55DA-4129-A07A-F745FDFFF692}" type="pres">
      <dgm:prSet presAssocID="{577C9781-FCA0-4E38-AF1E-EEDEE3621E6B}" presName="parTx" presStyleLbl="revTx" presStyleIdx="3" presStyleCnt="6">
        <dgm:presLayoutVars>
          <dgm:chMax val="0"/>
          <dgm:chPref val="0"/>
        </dgm:presLayoutVars>
      </dgm:prSet>
      <dgm:spPr/>
    </dgm:pt>
    <dgm:pt modelId="{101C1822-12C4-4C8F-858E-1B6B3C177953}" type="pres">
      <dgm:prSet presAssocID="{49B06645-ADAD-402F-A97F-8113864B4ADC}" presName="sibTrans" presStyleCnt="0"/>
      <dgm:spPr/>
    </dgm:pt>
    <dgm:pt modelId="{52B60889-6B2D-44BF-92C9-8386024B7A25}" type="pres">
      <dgm:prSet presAssocID="{57F740CD-4C87-41EA-AB78-AF7C367838CA}" presName="compNode" presStyleCnt="0"/>
      <dgm:spPr/>
    </dgm:pt>
    <dgm:pt modelId="{6328907A-1650-4FA0-98E2-5BBA0B776441}" type="pres">
      <dgm:prSet presAssocID="{57F740CD-4C87-41EA-AB78-AF7C367838CA}" presName="bgRect" presStyleLbl="bgShp" presStyleIdx="4" presStyleCnt="6"/>
      <dgm:spPr/>
    </dgm:pt>
    <dgm:pt modelId="{CEE144A1-A725-4E6C-B0AA-CDE136CC7199}" type="pres">
      <dgm:prSet presAssocID="{57F740CD-4C87-41EA-AB78-AF7C367838CA}" presName="iconRect" presStyleLbl="node1" presStyleIdx="4"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Drama"/>
        </a:ext>
      </dgm:extLst>
    </dgm:pt>
    <dgm:pt modelId="{61524446-20A1-4E6B-B3A4-BD313A9C1340}" type="pres">
      <dgm:prSet presAssocID="{57F740CD-4C87-41EA-AB78-AF7C367838CA}" presName="spaceRect" presStyleCnt="0"/>
      <dgm:spPr/>
    </dgm:pt>
    <dgm:pt modelId="{A14E09F6-263C-4029-871E-DACD00F475D2}" type="pres">
      <dgm:prSet presAssocID="{57F740CD-4C87-41EA-AB78-AF7C367838CA}" presName="parTx" presStyleLbl="revTx" presStyleIdx="4" presStyleCnt="6">
        <dgm:presLayoutVars>
          <dgm:chMax val="0"/>
          <dgm:chPref val="0"/>
        </dgm:presLayoutVars>
      </dgm:prSet>
      <dgm:spPr/>
    </dgm:pt>
    <dgm:pt modelId="{32DF92D7-2EA0-4524-9CC7-41AA768C17DC}" type="pres">
      <dgm:prSet presAssocID="{AF0DA44A-81BA-416D-A926-DA6A20C6F1F6}" presName="sibTrans" presStyleCnt="0"/>
      <dgm:spPr/>
    </dgm:pt>
    <dgm:pt modelId="{42AC309F-4C44-4FA8-B333-67456721BF9E}" type="pres">
      <dgm:prSet presAssocID="{19327E4E-257F-4FFD-B031-A4436FB5AEC0}" presName="compNode" presStyleCnt="0"/>
      <dgm:spPr/>
    </dgm:pt>
    <dgm:pt modelId="{E5F3787D-3184-4317-9313-EB8F9C690387}" type="pres">
      <dgm:prSet presAssocID="{19327E4E-257F-4FFD-B031-A4436FB5AEC0}" presName="bgRect" presStyleLbl="bgShp" presStyleIdx="5" presStyleCnt="6"/>
      <dgm:spPr/>
    </dgm:pt>
    <dgm:pt modelId="{01C3B501-6C94-42E9-980E-AF1751FB12E5}" type="pres">
      <dgm:prSet presAssocID="{19327E4E-257F-4FFD-B031-A4436FB5AEC0}" presName="iconRect" presStyleLbl="node1" presStyleIdx="5"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rain"/>
        </a:ext>
      </dgm:extLst>
    </dgm:pt>
    <dgm:pt modelId="{A34B45EA-F24A-44C7-9CEF-6A64475F6DD7}" type="pres">
      <dgm:prSet presAssocID="{19327E4E-257F-4FFD-B031-A4436FB5AEC0}" presName="spaceRect" presStyleCnt="0"/>
      <dgm:spPr/>
    </dgm:pt>
    <dgm:pt modelId="{B6CE788D-3CDE-4611-AB90-E4D631B72988}" type="pres">
      <dgm:prSet presAssocID="{19327E4E-257F-4FFD-B031-A4436FB5AEC0}" presName="parTx" presStyleLbl="revTx" presStyleIdx="5" presStyleCnt="6">
        <dgm:presLayoutVars>
          <dgm:chMax val="0"/>
          <dgm:chPref val="0"/>
        </dgm:presLayoutVars>
      </dgm:prSet>
      <dgm:spPr/>
    </dgm:pt>
  </dgm:ptLst>
  <dgm:cxnLst>
    <dgm:cxn modelId="{C136420A-25DA-7B45-90B1-E1FB931B1EFF}" srcId="{B109A86A-E246-4CE0-AC0E-FAED2B47991A}" destId="{1BC7A4C8-2E63-CD41-938E-D64D2E657094}" srcOrd="0" destOrd="0" parTransId="{674A43E3-F0C7-7344-BB1F-3C149799343A}" sibTransId="{C21C45B7-6FE5-F54C-A617-1336DBAF41D9}"/>
    <dgm:cxn modelId="{148E022A-802D-7A4A-896D-CF7F3D0204B9}" type="presOf" srcId="{1BC7A4C8-2E63-CD41-938E-D64D2E657094}" destId="{33F75053-FEF5-2A45-9F85-D4A77B1E4692}" srcOrd="0" destOrd="0" presId="urn:microsoft.com/office/officeart/2018/2/layout/IconVerticalSolidList"/>
    <dgm:cxn modelId="{27A3DF41-72A3-4904-A26F-57DB0B3AD2E8}" srcId="{B109A86A-E246-4CE0-AC0E-FAED2B47991A}" destId="{57F740CD-4C87-41EA-AB78-AF7C367838CA}" srcOrd="4" destOrd="0" parTransId="{8FDCDB11-4AB1-4BE5-A5EE-0572D79A7E3F}" sibTransId="{AF0DA44A-81BA-416D-A926-DA6A20C6F1F6}"/>
    <dgm:cxn modelId="{E6230653-725B-483E-AEF2-E971BBA05FEA}" srcId="{B109A86A-E246-4CE0-AC0E-FAED2B47991A}" destId="{168308FE-E60D-4160-B4B2-7C7B4722A307}" srcOrd="1" destOrd="0" parTransId="{F1106766-5717-4D15-985E-3384C3255E09}" sibTransId="{146CB9D3-7379-4BCF-B49C-2E3367B5A069}"/>
    <dgm:cxn modelId="{66A90469-06B9-4259-8615-5CCE4CCDA51D}" srcId="{B109A86A-E246-4CE0-AC0E-FAED2B47991A}" destId="{577C9781-FCA0-4E38-AF1E-EEDEE3621E6B}" srcOrd="3" destOrd="0" parTransId="{37AA63F7-9824-4488-B693-0DF1E24E4CBC}" sibTransId="{49B06645-ADAD-402F-A97F-8113864B4ADC}"/>
    <dgm:cxn modelId="{2E4F1981-02FB-984D-9512-13ED7E41B805}" type="presOf" srcId="{19327E4E-257F-4FFD-B031-A4436FB5AEC0}" destId="{B6CE788D-3CDE-4611-AB90-E4D631B72988}" srcOrd="0" destOrd="0" presId="urn:microsoft.com/office/officeart/2018/2/layout/IconVerticalSolidList"/>
    <dgm:cxn modelId="{A5C43A94-8A06-0340-AD58-F76CE4A8605E}" type="presOf" srcId="{168308FE-E60D-4160-B4B2-7C7B4722A307}" destId="{5ED3C37B-32E7-4F3F-8300-9D803F73A34E}" srcOrd="0" destOrd="0" presId="urn:microsoft.com/office/officeart/2018/2/layout/IconVerticalSolidList"/>
    <dgm:cxn modelId="{17FCEF9A-B4AC-4B49-8FFB-AC92B3E8CCFC}" type="presOf" srcId="{C4B0A170-5F33-44E6-9EEE-C05E628F8CCB}" destId="{8884AB12-9A3B-4432-B7A9-559D2F2AE37A}" srcOrd="0" destOrd="0" presId="urn:microsoft.com/office/officeart/2018/2/layout/IconVerticalSolidList"/>
    <dgm:cxn modelId="{57C9E8B1-10DD-4733-A835-70E403401F1A}" srcId="{B109A86A-E246-4CE0-AC0E-FAED2B47991A}" destId="{C4B0A170-5F33-44E6-9EEE-C05E628F8CCB}" srcOrd="2" destOrd="0" parTransId="{00FBF26A-7211-473A-9427-1F866EDE63C7}" sibTransId="{E411D409-FEEA-4BB8-80B3-1F6F60A8839C}"/>
    <dgm:cxn modelId="{75E2CBC8-1CEA-A148-A739-7C83B93FE1A8}" type="presOf" srcId="{57F740CD-4C87-41EA-AB78-AF7C367838CA}" destId="{A14E09F6-263C-4029-871E-DACD00F475D2}" srcOrd="0" destOrd="0" presId="urn:microsoft.com/office/officeart/2018/2/layout/IconVerticalSolidList"/>
    <dgm:cxn modelId="{AD8324D5-98CA-AC4D-93E1-160FF414CB20}" type="presOf" srcId="{577C9781-FCA0-4E38-AF1E-EEDEE3621E6B}" destId="{35EC7C26-55DA-4129-A07A-F745FDFFF692}" srcOrd="0" destOrd="0" presId="urn:microsoft.com/office/officeart/2018/2/layout/IconVerticalSolidList"/>
    <dgm:cxn modelId="{647CDFD8-2E20-5F44-A97E-17D00ED3A9E3}" type="presOf" srcId="{B109A86A-E246-4CE0-AC0E-FAED2B47991A}" destId="{5C9A7303-68C1-4ECD-9A35-0DF82FB3C900}" srcOrd="0" destOrd="0" presId="urn:microsoft.com/office/officeart/2018/2/layout/IconVerticalSolidList"/>
    <dgm:cxn modelId="{75FC97F1-C4C5-41AA-84BD-23B34B387A85}" srcId="{B109A86A-E246-4CE0-AC0E-FAED2B47991A}" destId="{19327E4E-257F-4FFD-B031-A4436FB5AEC0}" srcOrd="5" destOrd="0" parTransId="{E7B4EF2D-8990-4A6C-9D80-C9AFE798D5C4}" sibTransId="{02C3CDD7-F62C-4051-8A35-0E0E4466A945}"/>
    <dgm:cxn modelId="{D6DAEB02-3825-AA4D-A264-9EC90CD9E2B7}" type="presParOf" srcId="{5C9A7303-68C1-4ECD-9A35-0DF82FB3C900}" destId="{DCDCA4CB-D4A1-454E-85C1-6D6C5E1521A0}" srcOrd="0" destOrd="0" presId="urn:microsoft.com/office/officeart/2018/2/layout/IconVerticalSolidList"/>
    <dgm:cxn modelId="{F5C506A7-C8C1-474C-BC23-F9D8B38B8DBE}" type="presParOf" srcId="{DCDCA4CB-D4A1-454E-85C1-6D6C5E1521A0}" destId="{7977B79D-8105-B743-BFB0-29D6030B80E3}" srcOrd="0" destOrd="0" presId="urn:microsoft.com/office/officeart/2018/2/layout/IconVerticalSolidList"/>
    <dgm:cxn modelId="{925C7CC7-EB70-A94D-9D12-8AB2CB9E09BA}" type="presParOf" srcId="{DCDCA4CB-D4A1-454E-85C1-6D6C5E1521A0}" destId="{99058FB6-F330-6B45-830E-928D31BF1CC3}" srcOrd="1" destOrd="0" presId="urn:microsoft.com/office/officeart/2018/2/layout/IconVerticalSolidList"/>
    <dgm:cxn modelId="{DEEF91C8-3909-D143-9CC7-FF90C90386F7}" type="presParOf" srcId="{DCDCA4CB-D4A1-454E-85C1-6D6C5E1521A0}" destId="{C0092302-CD20-C548-9E33-E8F9400192C2}" srcOrd="2" destOrd="0" presId="urn:microsoft.com/office/officeart/2018/2/layout/IconVerticalSolidList"/>
    <dgm:cxn modelId="{BCB53404-3E52-2A44-9CA2-091FE31E07CE}" type="presParOf" srcId="{DCDCA4CB-D4A1-454E-85C1-6D6C5E1521A0}" destId="{33F75053-FEF5-2A45-9F85-D4A77B1E4692}" srcOrd="3" destOrd="0" presId="urn:microsoft.com/office/officeart/2018/2/layout/IconVerticalSolidList"/>
    <dgm:cxn modelId="{4981FECD-D6C5-F24A-9B3B-29B38E910329}" type="presParOf" srcId="{5C9A7303-68C1-4ECD-9A35-0DF82FB3C900}" destId="{B13142D9-F1F0-8F4F-B715-CC469ED02878}" srcOrd="1" destOrd="0" presId="urn:microsoft.com/office/officeart/2018/2/layout/IconVerticalSolidList"/>
    <dgm:cxn modelId="{D91AB008-F6CB-C34C-8324-8FFE90A4708C}" type="presParOf" srcId="{5C9A7303-68C1-4ECD-9A35-0DF82FB3C900}" destId="{A2CBEF2B-254A-48C8-B315-EA92FF9CA2F8}" srcOrd="2" destOrd="0" presId="urn:microsoft.com/office/officeart/2018/2/layout/IconVerticalSolidList"/>
    <dgm:cxn modelId="{399CE205-24E3-3142-99DC-FFD3BB2DA95B}" type="presParOf" srcId="{A2CBEF2B-254A-48C8-B315-EA92FF9CA2F8}" destId="{E6BB3707-C31D-480F-9409-7066FB9BF88F}" srcOrd="0" destOrd="0" presId="urn:microsoft.com/office/officeart/2018/2/layout/IconVerticalSolidList"/>
    <dgm:cxn modelId="{C4767E0C-6F96-1D48-9D9A-C7F9699938BB}" type="presParOf" srcId="{A2CBEF2B-254A-48C8-B315-EA92FF9CA2F8}" destId="{44CDCC4E-2C04-4880-99AA-DE52AEAEF809}" srcOrd="1" destOrd="0" presId="urn:microsoft.com/office/officeart/2018/2/layout/IconVerticalSolidList"/>
    <dgm:cxn modelId="{06700AA8-8285-AF41-A2D9-B663081CA1E6}" type="presParOf" srcId="{A2CBEF2B-254A-48C8-B315-EA92FF9CA2F8}" destId="{629AA68D-DAB6-42DC-A68F-A216AA7F850B}" srcOrd="2" destOrd="0" presId="urn:microsoft.com/office/officeart/2018/2/layout/IconVerticalSolidList"/>
    <dgm:cxn modelId="{85656D0E-2DC4-9B4C-A943-FF406BFADFBB}" type="presParOf" srcId="{A2CBEF2B-254A-48C8-B315-EA92FF9CA2F8}" destId="{5ED3C37B-32E7-4F3F-8300-9D803F73A34E}" srcOrd="3" destOrd="0" presId="urn:microsoft.com/office/officeart/2018/2/layout/IconVerticalSolidList"/>
    <dgm:cxn modelId="{3E00A6A8-E693-DB4B-A244-2B966244A038}" type="presParOf" srcId="{5C9A7303-68C1-4ECD-9A35-0DF82FB3C900}" destId="{8F363755-3333-4FE6-9086-487A1949289F}" srcOrd="3" destOrd="0" presId="urn:microsoft.com/office/officeart/2018/2/layout/IconVerticalSolidList"/>
    <dgm:cxn modelId="{03838CCC-5C14-9E43-AC65-66EE44F070E7}" type="presParOf" srcId="{5C9A7303-68C1-4ECD-9A35-0DF82FB3C900}" destId="{F91B9E69-6D2B-4D76-B9AC-78DE054B59FC}" srcOrd="4" destOrd="0" presId="urn:microsoft.com/office/officeart/2018/2/layout/IconVerticalSolidList"/>
    <dgm:cxn modelId="{4B344755-9BA1-6F4D-8FCA-AEE3FCCD37A3}" type="presParOf" srcId="{F91B9E69-6D2B-4D76-B9AC-78DE054B59FC}" destId="{245F00B7-B6BF-40A5-92E5-2D8630ACB596}" srcOrd="0" destOrd="0" presId="urn:microsoft.com/office/officeart/2018/2/layout/IconVerticalSolidList"/>
    <dgm:cxn modelId="{96B234AE-1675-7646-AE25-8557CFDB21B7}" type="presParOf" srcId="{F91B9E69-6D2B-4D76-B9AC-78DE054B59FC}" destId="{E888AF2C-0C19-40D3-972F-7BB019AD8D96}" srcOrd="1" destOrd="0" presId="urn:microsoft.com/office/officeart/2018/2/layout/IconVerticalSolidList"/>
    <dgm:cxn modelId="{01D0B7A6-0BAA-0E45-A07E-0C5CA284C338}" type="presParOf" srcId="{F91B9E69-6D2B-4D76-B9AC-78DE054B59FC}" destId="{7169C197-291E-4790-828E-670CBFFCDA92}" srcOrd="2" destOrd="0" presId="urn:microsoft.com/office/officeart/2018/2/layout/IconVerticalSolidList"/>
    <dgm:cxn modelId="{51F9154E-1C87-7D4C-B6D4-5281650C2D75}" type="presParOf" srcId="{F91B9E69-6D2B-4D76-B9AC-78DE054B59FC}" destId="{8884AB12-9A3B-4432-B7A9-559D2F2AE37A}" srcOrd="3" destOrd="0" presId="urn:microsoft.com/office/officeart/2018/2/layout/IconVerticalSolidList"/>
    <dgm:cxn modelId="{EB5B6BB2-6084-8547-A286-CC7CC815D666}" type="presParOf" srcId="{5C9A7303-68C1-4ECD-9A35-0DF82FB3C900}" destId="{F1DA3685-F416-41D7-89EF-9DE1C0AE1A21}" srcOrd="5" destOrd="0" presId="urn:microsoft.com/office/officeart/2018/2/layout/IconVerticalSolidList"/>
    <dgm:cxn modelId="{5446E87E-88AF-4E4B-B2C6-C0504AC783F4}" type="presParOf" srcId="{5C9A7303-68C1-4ECD-9A35-0DF82FB3C900}" destId="{B9A42084-BED4-4B59-A414-3DB571720D01}" srcOrd="6" destOrd="0" presId="urn:microsoft.com/office/officeart/2018/2/layout/IconVerticalSolidList"/>
    <dgm:cxn modelId="{5BAED1A6-24DB-2D42-8C26-9119729C8791}" type="presParOf" srcId="{B9A42084-BED4-4B59-A414-3DB571720D01}" destId="{24223961-4EF0-45B0-9B00-C03B6E00986D}" srcOrd="0" destOrd="0" presId="urn:microsoft.com/office/officeart/2018/2/layout/IconVerticalSolidList"/>
    <dgm:cxn modelId="{86E6D3E8-AE85-6C4A-97ED-B4C36F1100E1}" type="presParOf" srcId="{B9A42084-BED4-4B59-A414-3DB571720D01}" destId="{627ACBBB-701F-406B-B653-460E4CEBE5F2}" srcOrd="1" destOrd="0" presId="urn:microsoft.com/office/officeart/2018/2/layout/IconVerticalSolidList"/>
    <dgm:cxn modelId="{5A3E3B9E-AA1F-4640-8ACA-39350D874247}" type="presParOf" srcId="{B9A42084-BED4-4B59-A414-3DB571720D01}" destId="{404BEE91-2C56-46DC-B3F9-20B4C19DAD8D}" srcOrd="2" destOrd="0" presId="urn:microsoft.com/office/officeart/2018/2/layout/IconVerticalSolidList"/>
    <dgm:cxn modelId="{C231CAD9-1CD0-F54C-B2AB-8929CBB76665}" type="presParOf" srcId="{B9A42084-BED4-4B59-A414-3DB571720D01}" destId="{35EC7C26-55DA-4129-A07A-F745FDFFF692}" srcOrd="3" destOrd="0" presId="urn:microsoft.com/office/officeart/2018/2/layout/IconVerticalSolidList"/>
    <dgm:cxn modelId="{5D8BE7F5-C341-744D-8002-ABE1B0659C4F}" type="presParOf" srcId="{5C9A7303-68C1-4ECD-9A35-0DF82FB3C900}" destId="{101C1822-12C4-4C8F-858E-1B6B3C177953}" srcOrd="7" destOrd="0" presId="urn:microsoft.com/office/officeart/2018/2/layout/IconVerticalSolidList"/>
    <dgm:cxn modelId="{EE31EDBF-8DA7-DF46-AF8A-11853F58CD29}" type="presParOf" srcId="{5C9A7303-68C1-4ECD-9A35-0DF82FB3C900}" destId="{52B60889-6B2D-44BF-92C9-8386024B7A25}" srcOrd="8" destOrd="0" presId="urn:microsoft.com/office/officeart/2018/2/layout/IconVerticalSolidList"/>
    <dgm:cxn modelId="{79D1809B-C0B0-A14D-B156-4F1BAE3323A4}" type="presParOf" srcId="{52B60889-6B2D-44BF-92C9-8386024B7A25}" destId="{6328907A-1650-4FA0-98E2-5BBA0B776441}" srcOrd="0" destOrd="0" presId="urn:microsoft.com/office/officeart/2018/2/layout/IconVerticalSolidList"/>
    <dgm:cxn modelId="{F245EA5C-7A30-B144-82E5-2A7C77A54344}" type="presParOf" srcId="{52B60889-6B2D-44BF-92C9-8386024B7A25}" destId="{CEE144A1-A725-4E6C-B0AA-CDE136CC7199}" srcOrd="1" destOrd="0" presId="urn:microsoft.com/office/officeart/2018/2/layout/IconVerticalSolidList"/>
    <dgm:cxn modelId="{5709659B-FE1F-C144-9345-7D820AA62CF4}" type="presParOf" srcId="{52B60889-6B2D-44BF-92C9-8386024B7A25}" destId="{61524446-20A1-4E6B-B3A4-BD313A9C1340}" srcOrd="2" destOrd="0" presId="urn:microsoft.com/office/officeart/2018/2/layout/IconVerticalSolidList"/>
    <dgm:cxn modelId="{9374A820-F16A-0B4B-8F05-08EE7B43DA24}" type="presParOf" srcId="{52B60889-6B2D-44BF-92C9-8386024B7A25}" destId="{A14E09F6-263C-4029-871E-DACD00F475D2}" srcOrd="3" destOrd="0" presId="urn:microsoft.com/office/officeart/2018/2/layout/IconVerticalSolidList"/>
    <dgm:cxn modelId="{FA1A8BC2-DF67-4542-814C-825EB2AB27F3}" type="presParOf" srcId="{5C9A7303-68C1-4ECD-9A35-0DF82FB3C900}" destId="{32DF92D7-2EA0-4524-9CC7-41AA768C17DC}" srcOrd="9" destOrd="0" presId="urn:microsoft.com/office/officeart/2018/2/layout/IconVerticalSolidList"/>
    <dgm:cxn modelId="{ACE44749-AF59-004A-A6F8-DA553397CA52}" type="presParOf" srcId="{5C9A7303-68C1-4ECD-9A35-0DF82FB3C900}" destId="{42AC309F-4C44-4FA8-B333-67456721BF9E}" srcOrd="10" destOrd="0" presId="urn:microsoft.com/office/officeart/2018/2/layout/IconVerticalSolidList"/>
    <dgm:cxn modelId="{451E4884-59E7-A64D-BA96-783B245B16D6}" type="presParOf" srcId="{42AC309F-4C44-4FA8-B333-67456721BF9E}" destId="{E5F3787D-3184-4317-9313-EB8F9C690387}" srcOrd="0" destOrd="0" presId="urn:microsoft.com/office/officeart/2018/2/layout/IconVerticalSolidList"/>
    <dgm:cxn modelId="{A53B97CA-A939-5440-ACD6-FE6C50AA4AB3}" type="presParOf" srcId="{42AC309F-4C44-4FA8-B333-67456721BF9E}" destId="{01C3B501-6C94-42E9-980E-AF1751FB12E5}" srcOrd="1" destOrd="0" presId="urn:microsoft.com/office/officeart/2018/2/layout/IconVerticalSolidList"/>
    <dgm:cxn modelId="{1F1B2032-F8DD-D849-902D-16D9439C0773}" type="presParOf" srcId="{42AC309F-4C44-4FA8-B333-67456721BF9E}" destId="{A34B45EA-F24A-44C7-9CEF-6A64475F6DD7}" srcOrd="2" destOrd="0" presId="urn:microsoft.com/office/officeart/2018/2/layout/IconVerticalSolidList"/>
    <dgm:cxn modelId="{D00C9DA3-E560-A745-8B3F-86054506F7AC}" type="presParOf" srcId="{42AC309F-4C44-4FA8-B333-67456721BF9E}" destId="{B6CE788D-3CDE-4611-AB90-E4D631B7298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0C6857-6881-4F5B-83E2-C65541CCAA6F}"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16F36ADC-F5ED-4572-8BB5-A25D52A7A02F}">
      <dgm:prSet/>
      <dgm:spPr/>
      <dgm:t>
        <a:bodyPr/>
        <a:lstStyle/>
        <a:p>
          <a:r>
            <a:rPr lang="pt-BR" dirty="0"/>
            <a:t>O Dashboard, também chamado de painel de controle, é uma ferramenta que auxilia os gestores a terem uma visão mais sistemática das principais informações do negócio. Em outras palavras, é um recurso que visa consolidar os dados de maior relevância em um painel, facilitando o processo de análise e a tomada de decisão.</a:t>
          </a:r>
          <a:endParaRPr lang="en-US" dirty="0"/>
        </a:p>
      </dgm:t>
    </dgm:pt>
    <dgm:pt modelId="{DBF225B2-93A1-473B-AE6F-C4FFD2FC43AD}" type="parTrans" cxnId="{4D7E4762-56E8-478A-9C50-840B9A947990}">
      <dgm:prSet/>
      <dgm:spPr/>
      <dgm:t>
        <a:bodyPr/>
        <a:lstStyle/>
        <a:p>
          <a:endParaRPr lang="en-US"/>
        </a:p>
      </dgm:t>
    </dgm:pt>
    <dgm:pt modelId="{85FB1C28-DAA0-404C-B392-21B68F4A8008}" type="sibTrans" cxnId="{4D7E4762-56E8-478A-9C50-840B9A947990}">
      <dgm:prSet/>
      <dgm:spPr/>
      <dgm:t>
        <a:bodyPr/>
        <a:lstStyle/>
        <a:p>
          <a:endParaRPr lang="en-US"/>
        </a:p>
      </dgm:t>
    </dgm:pt>
    <dgm:pt modelId="{01BE6F22-D4CB-4FB5-8DA7-B84E7E9961E3}">
      <dgm:prSet/>
      <dgm:spPr/>
      <dgm:t>
        <a:bodyPr/>
        <a:lstStyle/>
        <a:p>
          <a:r>
            <a:rPr lang="pt-BR"/>
            <a:t>O uso de planilhas e relatórios já são ultrapassados para análises de dados, não sendo suficientes para suprir as necessidades mais urgentes. Conforme a tecnologia foi evoluindo no mundo corporativo, surgiram os dashboards que evitam esforços desnecessários e ter uma visão mais ampla de todo o cenário corporativo para, assim, tomar decisões estratégicas e assertivas.</a:t>
          </a:r>
          <a:endParaRPr lang="en-US"/>
        </a:p>
      </dgm:t>
    </dgm:pt>
    <dgm:pt modelId="{2F5A0C1B-8321-4266-B4D8-84BE56351EAF}" type="parTrans" cxnId="{1421B0AC-42FA-434E-8489-8F02A0224B65}">
      <dgm:prSet/>
      <dgm:spPr/>
      <dgm:t>
        <a:bodyPr/>
        <a:lstStyle/>
        <a:p>
          <a:endParaRPr lang="en-US"/>
        </a:p>
      </dgm:t>
    </dgm:pt>
    <dgm:pt modelId="{4E1657F7-DB70-4C25-8A41-EE8C97D5BEF6}" type="sibTrans" cxnId="{1421B0AC-42FA-434E-8489-8F02A0224B65}">
      <dgm:prSet/>
      <dgm:spPr/>
      <dgm:t>
        <a:bodyPr/>
        <a:lstStyle/>
        <a:p>
          <a:endParaRPr lang="en-US"/>
        </a:p>
      </dgm:t>
    </dgm:pt>
    <dgm:pt modelId="{6FC1BFED-99D8-5948-B04D-40F0A8D5B1AD}" type="pres">
      <dgm:prSet presAssocID="{F60C6857-6881-4F5B-83E2-C65541CCAA6F}" presName="vert0" presStyleCnt="0">
        <dgm:presLayoutVars>
          <dgm:dir/>
          <dgm:animOne val="branch"/>
          <dgm:animLvl val="lvl"/>
        </dgm:presLayoutVars>
      </dgm:prSet>
      <dgm:spPr/>
    </dgm:pt>
    <dgm:pt modelId="{CBB28D70-59B7-0E46-AC3F-E5CBAB491C43}" type="pres">
      <dgm:prSet presAssocID="{16F36ADC-F5ED-4572-8BB5-A25D52A7A02F}" presName="thickLine" presStyleLbl="alignNode1" presStyleIdx="0" presStyleCnt="2"/>
      <dgm:spPr/>
    </dgm:pt>
    <dgm:pt modelId="{088E3372-4A73-5344-A6A1-C3D0096C47B3}" type="pres">
      <dgm:prSet presAssocID="{16F36ADC-F5ED-4572-8BB5-A25D52A7A02F}" presName="horz1" presStyleCnt="0"/>
      <dgm:spPr/>
    </dgm:pt>
    <dgm:pt modelId="{AD4466F1-FE91-C945-BB1B-C33864AF1387}" type="pres">
      <dgm:prSet presAssocID="{16F36ADC-F5ED-4572-8BB5-A25D52A7A02F}" presName="tx1" presStyleLbl="revTx" presStyleIdx="0" presStyleCnt="2"/>
      <dgm:spPr/>
    </dgm:pt>
    <dgm:pt modelId="{AB23AD9E-A841-954E-97A3-108D10CE9476}" type="pres">
      <dgm:prSet presAssocID="{16F36ADC-F5ED-4572-8BB5-A25D52A7A02F}" presName="vert1" presStyleCnt="0"/>
      <dgm:spPr/>
    </dgm:pt>
    <dgm:pt modelId="{BC72185E-CD6F-1C47-8C66-92CE9705C064}" type="pres">
      <dgm:prSet presAssocID="{01BE6F22-D4CB-4FB5-8DA7-B84E7E9961E3}" presName="thickLine" presStyleLbl="alignNode1" presStyleIdx="1" presStyleCnt="2"/>
      <dgm:spPr/>
    </dgm:pt>
    <dgm:pt modelId="{3ADCDFE7-9D63-584C-B154-87A10A562445}" type="pres">
      <dgm:prSet presAssocID="{01BE6F22-D4CB-4FB5-8DA7-B84E7E9961E3}" presName="horz1" presStyleCnt="0"/>
      <dgm:spPr/>
    </dgm:pt>
    <dgm:pt modelId="{9F1FE4BA-5564-A64B-BEA9-58BECECCE9B1}" type="pres">
      <dgm:prSet presAssocID="{01BE6F22-D4CB-4FB5-8DA7-B84E7E9961E3}" presName="tx1" presStyleLbl="revTx" presStyleIdx="1" presStyleCnt="2"/>
      <dgm:spPr/>
    </dgm:pt>
    <dgm:pt modelId="{438E30FE-1752-8E45-B1F6-35155FB83F3B}" type="pres">
      <dgm:prSet presAssocID="{01BE6F22-D4CB-4FB5-8DA7-B84E7E9961E3}" presName="vert1" presStyleCnt="0"/>
      <dgm:spPr/>
    </dgm:pt>
  </dgm:ptLst>
  <dgm:cxnLst>
    <dgm:cxn modelId="{3643F309-EE40-5941-B6E1-35A3D3617240}" type="presOf" srcId="{16F36ADC-F5ED-4572-8BB5-A25D52A7A02F}" destId="{AD4466F1-FE91-C945-BB1B-C33864AF1387}" srcOrd="0" destOrd="0" presId="urn:microsoft.com/office/officeart/2008/layout/LinedList"/>
    <dgm:cxn modelId="{080D4E19-D7B7-6D44-8E6F-43DE73A17301}" type="presOf" srcId="{F60C6857-6881-4F5B-83E2-C65541CCAA6F}" destId="{6FC1BFED-99D8-5948-B04D-40F0A8D5B1AD}" srcOrd="0" destOrd="0" presId="urn:microsoft.com/office/officeart/2008/layout/LinedList"/>
    <dgm:cxn modelId="{4D7E4762-56E8-478A-9C50-840B9A947990}" srcId="{F60C6857-6881-4F5B-83E2-C65541CCAA6F}" destId="{16F36ADC-F5ED-4572-8BB5-A25D52A7A02F}" srcOrd="0" destOrd="0" parTransId="{DBF225B2-93A1-473B-AE6F-C4FFD2FC43AD}" sibTransId="{85FB1C28-DAA0-404C-B392-21B68F4A8008}"/>
    <dgm:cxn modelId="{1421B0AC-42FA-434E-8489-8F02A0224B65}" srcId="{F60C6857-6881-4F5B-83E2-C65541CCAA6F}" destId="{01BE6F22-D4CB-4FB5-8DA7-B84E7E9961E3}" srcOrd="1" destOrd="0" parTransId="{2F5A0C1B-8321-4266-B4D8-84BE56351EAF}" sibTransId="{4E1657F7-DB70-4C25-8A41-EE8C97D5BEF6}"/>
    <dgm:cxn modelId="{68D529BB-558B-5F40-B880-8A272B16351A}" type="presOf" srcId="{01BE6F22-D4CB-4FB5-8DA7-B84E7E9961E3}" destId="{9F1FE4BA-5564-A64B-BEA9-58BECECCE9B1}" srcOrd="0" destOrd="0" presId="urn:microsoft.com/office/officeart/2008/layout/LinedList"/>
    <dgm:cxn modelId="{8B55CD99-8828-6046-A2B1-C3046A8678A0}" type="presParOf" srcId="{6FC1BFED-99D8-5948-B04D-40F0A8D5B1AD}" destId="{CBB28D70-59B7-0E46-AC3F-E5CBAB491C43}" srcOrd="0" destOrd="0" presId="urn:microsoft.com/office/officeart/2008/layout/LinedList"/>
    <dgm:cxn modelId="{47D77F41-B898-9143-9A90-74FB53E5D954}" type="presParOf" srcId="{6FC1BFED-99D8-5948-B04D-40F0A8D5B1AD}" destId="{088E3372-4A73-5344-A6A1-C3D0096C47B3}" srcOrd="1" destOrd="0" presId="urn:microsoft.com/office/officeart/2008/layout/LinedList"/>
    <dgm:cxn modelId="{23816568-DC4D-534B-83C7-B53DEC6627D7}" type="presParOf" srcId="{088E3372-4A73-5344-A6A1-C3D0096C47B3}" destId="{AD4466F1-FE91-C945-BB1B-C33864AF1387}" srcOrd="0" destOrd="0" presId="urn:microsoft.com/office/officeart/2008/layout/LinedList"/>
    <dgm:cxn modelId="{C64A64E3-098E-214D-8D75-73E8B1637586}" type="presParOf" srcId="{088E3372-4A73-5344-A6A1-C3D0096C47B3}" destId="{AB23AD9E-A841-954E-97A3-108D10CE9476}" srcOrd="1" destOrd="0" presId="urn:microsoft.com/office/officeart/2008/layout/LinedList"/>
    <dgm:cxn modelId="{950C46FE-1AC8-9041-B289-783D20EE033D}" type="presParOf" srcId="{6FC1BFED-99D8-5948-B04D-40F0A8D5B1AD}" destId="{BC72185E-CD6F-1C47-8C66-92CE9705C064}" srcOrd="2" destOrd="0" presId="urn:microsoft.com/office/officeart/2008/layout/LinedList"/>
    <dgm:cxn modelId="{9D24C785-87B8-CA4F-89F6-74C9013E8365}" type="presParOf" srcId="{6FC1BFED-99D8-5948-B04D-40F0A8D5B1AD}" destId="{3ADCDFE7-9D63-584C-B154-87A10A562445}" srcOrd="3" destOrd="0" presId="urn:microsoft.com/office/officeart/2008/layout/LinedList"/>
    <dgm:cxn modelId="{A0CBE52F-BF1D-C748-A92D-8832A6C788DE}" type="presParOf" srcId="{3ADCDFE7-9D63-584C-B154-87A10A562445}" destId="{9F1FE4BA-5564-A64B-BEA9-58BECECCE9B1}" srcOrd="0" destOrd="0" presId="urn:microsoft.com/office/officeart/2008/layout/LinedList"/>
    <dgm:cxn modelId="{47B9CA49-70E3-4642-806A-ACC8061D7565}" type="presParOf" srcId="{3ADCDFE7-9D63-584C-B154-87A10A562445}" destId="{438E30FE-1752-8E45-B1F6-35155FB83F3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6BBF11-6FA6-7A42-9B3D-73C252ED21A8}">
      <dsp:nvSpPr>
        <dsp:cNvPr id="0" name=""/>
        <dsp:cNvSpPr/>
      </dsp:nvSpPr>
      <dsp:spPr>
        <a:xfrm>
          <a:off x="0" y="1514"/>
          <a:ext cx="1026159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CBB0BF-1D02-5942-ADC9-866C1BE0E897}">
      <dsp:nvSpPr>
        <dsp:cNvPr id="0" name=""/>
        <dsp:cNvSpPr/>
      </dsp:nvSpPr>
      <dsp:spPr>
        <a:xfrm>
          <a:off x="0" y="1514"/>
          <a:ext cx="10261599" cy="103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ctr" defTabSz="2178050">
            <a:lnSpc>
              <a:spcPct val="90000"/>
            </a:lnSpc>
            <a:spcBef>
              <a:spcPct val="0"/>
            </a:spcBef>
            <a:spcAft>
              <a:spcPct val="35000"/>
            </a:spcAft>
            <a:buNone/>
          </a:pPr>
          <a:r>
            <a:rPr lang="pt-BR" sz="4900" kern="1200" dirty="0"/>
            <a:t>Lucas Marques de Araujo</a:t>
          </a:r>
          <a:endParaRPr lang="en-US" sz="4900" kern="1200" dirty="0"/>
        </a:p>
      </dsp:txBody>
      <dsp:txXfrm>
        <a:off x="0" y="1514"/>
        <a:ext cx="10261599" cy="1032981"/>
      </dsp:txXfrm>
    </dsp:sp>
    <dsp:sp modelId="{F193954F-EF41-7F43-9BB7-3A5712D9DBD2}">
      <dsp:nvSpPr>
        <dsp:cNvPr id="0" name=""/>
        <dsp:cNvSpPr/>
      </dsp:nvSpPr>
      <dsp:spPr>
        <a:xfrm>
          <a:off x="0" y="1034496"/>
          <a:ext cx="10261599" cy="0"/>
        </a:xfrm>
        <a:prstGeom prst="line">
          <a:avLst/>
        </a:prstGeom>
        <a:solidFill>
          <a:schemeClr val="accent5">
            <a:hueOff val="-119936"/>
            <a:satOff val="-4449"/>
            <a:lumOff val="7059"/>
            <a:alphaOff val="0"/>
          </a:schemeClr>
        </a:solidFill>
        <a:ln w="12700" cap="flat" cmpd="sng" algn="ctr">
          <a:solidFill>
            <a:schemeClr val="accent5">
              <a:hueOff val="-119936"/>
              <a:satOff val="-4449"/>
              <a:lumOff val="705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AD9372-87C4-2D40-BDD4-3C1805DDAD8F}">
      <dsp:nvSpPr>
        <dsp:cNvPr id="0" name=""/>
        <dsp:cNvSpPr/>
      </dsp:nvSpPr>
      <dsp:spPr>
        <a:xfrm>
          <a:off x="0" y="1034496"/>
          <a:ext cx="10261599" cy="103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ctr" defTabSz="2178050">
            <a:lnSpc>
              <a:spcPct val="90000"/>
            </a:lnSpc>
            <a:spcBef>
              <a:spcPct val="0"/>
            </a:spcBef>
            <a:spcAft>
              <a:spcPct val="35000"/>
            </a:spcAft>
            <a:buNone/>
          </a:pPr>
          <a:r>
            <a:rPr lang="pt-BR" sz="4900" kern="1200" dirty="0"/>
            <a:t>Luca Ezellner Miraglia</a:t>
          </a:r>
          <a:endParaRPr lang="en-US" sz="4900" kern="1200" dirty="0"/>
        </a:p>
      </dsp:txBody>
      <dsp:txXfrm>
        <a:off x="0" y="1034496"/>
        <a:ext cx="10261599" cy="1032981"/>
      </dsp:txXfrm>
    </dsp:sp>
    <dsp:sp modelId="{6F391854-1778-CB44-A430-DACFF12CA29F}">
      <dsp:nvSpPr>
        <dsp:cNvPr id="0" name=""/>
        <dsp:cNvSpPr/>
      </dsp:nvSpPr>
      <dsp:spPr>
        <a:xfrm>
          <a:off x="0" y="2067478"/>
          <a:ext cx="10261599" cy="0"/>
        </a:xfrm>
        <a:prstGeom prst="line">
          <a:avLst/>
        </a:prstGeom>
        <a:solidFill>
          <a:schemeClr val="accent5">
            <a:hueOff val="-239873"/>
            <a:satOff val="-8897"/>
            <a:lumOff val="14117"/>
            <a:alphaOff val="0"/>
          </a:schemeClr>
        </a:solidFill>
        <a:ln w="12700" cap="flat" cmpd="sng" algn="ctr">
          <a:solidFill>
            <a:schemeClr val="accent5">
              <a:hueOff val="-239873"/>
              <a:satOff val="-8897"/>
              <a:lumOff val="1411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AFB3E-7E9E-B44D-BD0F-90EAB8592BF5}">
      <dsp:nvSpPr>
        <dsp:cNvPr id="0" name=""/>
        <dsp:cNvSpPr/>
      </dsp:nvSpPr>
      <dsp:spPr>
        <a:xfrm>
          <a:off x="0" y="2067478"/>
          <a:ext cx="10261599" cy="103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ctr" defTabSz="2178050">
            <a:lnSpc>
              <a:spcPct val="90000"/>
            </a:lnSpc>
            <a:spcBef>
              <a:spcPct val="0"/>
            </a:spcBef>
            <a:spcAft>
              <a:spcPct val="35000"/>
            </a:spcAft>
            <a:buNone/>
          </a:pPr>
          <a:r>
            <a:rPr lang="pt-BR" sz="4900" kern="1200" dirty="0"/>
            <a:t>Arthur Segura Novello</a:t>
          </a:r>
          <a:endParaRPr lang="en-US" sz="4900" kern="1200" dirty="0"/>
        </a:p>
      </dsp:txBody>
      <dsp:txXfrm>
        <a:off x="0" y="2067478"/>
        <a:ext cx="10261599" cy="10329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77B79D-8105-B743-BFB0-29D6030B80E3}">
      <dsp:nvSpPr>
        <dsp:cNvPr id="0" name=""/>
        <dsp:cNvSpPr/>
      </dsp:nvSpPr>
      <dsp:spPr>
        <a:xfrm>
          <a:off x="0" y="1607"/>
          <a:ext cx="5651500" cy="6849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058FB6-F330-6B45-830E-928D31BF1CC3}">
      <dsp:nvSpPr>
        <dsp:cNvPr id="0" name=""/>
        <dsp:cNvSpPr/>
      </dsp:nvSpPr>
      <dsp:spPr>
        <a:xfrm>
          <a:off x="207187" y="155714"/>
          <a:ext cx="376705" cy="376705"/>
        </a:xfrm>
        <a:prstGeom prst="rect">
          <a:avLst/>
        </a:prstGeom>
        <a:solidFill>
          <a:schemeClr val="accent2">
            <a:hueOff val="0"/>
            <a:satOff val="0"/>
            <a:lumOff val="0"/>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F75053-FEF5-2A45-9F85-D4A77B1E4692}">
      <dsp:nvSpPr>
        <dsp:cNvPr id="0" name=""/>
        <dsp:cNvSpPr/>
      </dsp:nvSpPr>
      <dsp:spPr>
        <a:xfrm>
          <a:off x="791081" y="1607"/>
          <a:ext cx="4860418" cy="684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487" tIns="72487" rIns="72487" bIns="72487" numCol="1" spcCol="1270" anchor="ctr" anchorCtr="0">
          <a:noAutofit/>
        </a:bodyPr>
        <a:lstStyle/>
        <a:p>
          <a:pPr marL="0" lvl="0" indent="0" algn="l" defTabSz="844550">
            <a:lnSpc>
              <a:spcPct val="100000"/>
            </a:lnSpc>
            <a:spcBef>
              <a:spcPct val="0"/>
            </a:spcBef>
            <a:spcAft>
              <a:spcPct val="35000"/>
            </a:spcAft>
            <a:buNone/>
          </a:pPr>
          <a:r>
            <a:rPr lang="pt-BR" sz="1900" kern="1200"/>
            <a:t>SATrans</a:t>
          </a:r>
          <a:endParaRPr lang="pt-BR" sz="1900" kern="1200" dirty="0"/>
        </a:p>
      </dsp:txBody>
      <dsp:txXfrm>
        <a:off x="791081" y="1607"/>
        <a:ext cx="4860418" cy="684918"/>
      </dsp:txXfrm>
    </dsp:sp>
    <dsp:sp modelId="{E6BB3707-C31D-480F-9409-7066FB9BF88F}">
      <dsp:nvSpPr>
        <dsp:cNvPr id="0" name=""/>
        <dsp:cNvSpPr/>
      </dsp:nvSpPr>
      <dsp:spPr>
        <a:xfrm>
          <a:off x="0" y="857755"/>
          <a:ext cx="5651500" cy="6849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CDCC4E-2C04-4880-99AA-DE52AEAEF809}">
      <dsp:nvSpPr>
        <dsp:cNvPr id="0" name=""/>
        <dsp:cNvSpPr/>
      </dsp:nvSpPr>
      <dsp:spPr>
        <a:xfrm>
          <a:off x="207187" y="1011862"/>
          <a:ext cx="376705" cy="37670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D3C37B-32E7-4F3F-8300-9D803F73A34E}">
      <dsp:nvSpPr>
        <dsp:cNvPr id="0" name=""/>
        <dsp:cNvSpPr/>
      </dsp:nvSpPr>
      <dsp:spPr>
        <a:xfrm>
          <a:off x="791081" y="857755"/>
          <a:ext cx="4860418" cy="684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487" tIns="72487" rIns="72487" bIns="72487" numCol="1" spcCol="1270" anchor="ctr" anchorCtr="0">
          <a:noAutofit/>
        </a:bodyPr>
        <a:lstStyle/>
        <a:p>
          <a:pPr marL="0" lvl="0" indent="0" algn="l" defTabSz="844550">
            <a:lnSpc>
              <a:spcPct val="100000"/>
            </a:lnSpc>
            <a:spcBef>
              <a:spcPct val="0"/>
            </a:spcBef>
            <a:spcAft>
              <a:spcPct val="35000"/>
            </a:spcAft>
            <a:buNone/>
          </a:pPr>
          <a:r>
            <a:rPr lang="pt-BR" sz="1900" kern="1200" dirty="0"/>
            <a:t>SPTrans</a:t>
          </a:r>
          <a:endParaRPr lang="en-US" sz="1900" kern="1200" dirty="0"/>
        </a:p>
      </dsp:txBody>
      <dsp:txXfrm>
        <a:off x="791081" y="857755"/>
        <a:ext cx="4860418" cy="684918"/>
      </dsp:txXfrm>
    </dsp:sp>
    <dsp:sp modelId="{245F00B7-B6BF-40A5-92E5-2D8630ACB596}">
      <dsp:nvSpPr>
        <dsp:cNvPr id="0" name=""/>
        <dsp:cNvSpPr/>
      </dsp:nvSpPr>
      <dsp:spPr>
        <a:xfrm>
          <a:off x="0" y="1713904"/>
          <a:ext cx="5651500" cy="6849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88AF2C-0C19-40D3-972F-7BB019AD8D96}">
      <dsp:nvSpPr>
        <dsp:cNvPr id="0" name=""/>
        <dsp:cNvSpPr/>
      </dsp:nvSpPr>
      <dsp:spPr>
        <a:xfrm>
          <a:off x="207187" y="1868010"/>
          <a:ext cx="376705" cy="37670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84AB12-9A3B-4432-B7A9-559D2F2AE37A}">
      <dsp:nvSpPr>
        <dsp:cNvPr id="0" name=""/>
        <dsp:cNvSpPr/>
      </dsp:nvSpPr>
      <dsp:spPr>
        <a:xfrm>
          <a:off x="791081" y="1713904"/>
          <a:ext cx="4860418" cy="684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487" tIns="72487" rIns="72487" bIns="72487" numCol="1" spcCol="1270" anchor="ctr" anchorCtr="0">
          <a:noAutofit/>
        </a:bodyPr>
        <a:lstStyle/>
        <a:p>
          <a:pPr marL="0" lvl="0" indent="0" algn="l" defTabSz="844550">
            <a:lnSpc>
              <a:spcPct val="100000"/>
            </a:lnSpc>
            <a:spcBef>
              <a:spcPct val="0"/>
            </a:spcBef>
            <a:spcAft>
              <a:spcPct val="35000"/>
            </a:spcAft>
            <a:buNone/>
          </a:pPr>
          <a:r>
            <a:rPr lang="pt-BR" sz="1900" kern="1200"/>
            <a:t>Climatempo</a:t>
          </a:r>
          <a:endParaRPr lang="en-US" sz="1900" kern="1200"/>
        </a:p>
      </dsp:txBody>
      <dsp:txXfrm>
        <a:off x="791081" y="1713904"/>
        <a:ext cx="4860418" cy="684918"/>
      </dsp:txXfrm>
    </dsp:sp>
    <dsp:sp modelId="{24223961-4EF0-45B0-9B00-C03B6E00986D}">
      <dsp:nvSpPr>
        <dsp:cNvPr id="0" name=""/>
        <dsp:cNvSpPr/>
      </dsp:nvSpPr>
      <dsp:spPr>
        <a:xfrm>
          <a:off x="0" y="2570052"/>
          <a:ext cx="5651500" cy="6849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7ACBBB-701F-406B-B653-460E4CEBE5F2}">
      <dsp:nvSpPr>
        <dsp:cNvPr id="0" name=""/>
        <dsp:cNvSpPr/>
      </dsp:nvSpPr>
      <dsp:spPr>
        <a:xfrm>
          <a:off x="207187" y="2724159"/>
          <a:ext cx="376705" cy="3767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EC7C26-55DA-4129-A07A-F745FDFFF692}">
      <dsp:nvSpPr>
        <dsp:cNvPr id="0" name=""/>
        <dsp:cNvSpPr/>
      </dsp:nvSpPr>
      <dsp:spPr>
        <a:xfrm>
          <a:off x="791081" y="2570052"/>
          <a:ext cx="4860418" cy="684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487" tIns="72487" rIns="72487" bIns="72487" numCol="1" spcCol="1270" anchor="ctr" anchorCtr="0">
          <a:noAutofit/>
        </a:bodyPr>
        <a:lstStyle/>
        <a:p>
          <a:pPr marL="0" lvl="0" indent="0" algn="l" defTabSz="844550">
            <a:lnSpc>
              <a:spcPct val="100000"/>
            </a:lnSpc>
            <a:spcBef>
              <a:spcPct val="0"/>
            </a:spcBef>
            <a:spcAft>
              <a:spcPct val="35000"/>
            </a:spcAft>
            <a:buNone/>
          </a:pPr>
          <a:r>
            <a:rPr lang="en-US" sz="1900" kern="1200"/>
            <a:t>Google directions</a:t>
          </a:r>
        </a:p>
      </dsp:txBody>
      <dsp:txXfrm>
        <a:off x="791081" y="2570052"/>
        <a:ext cx="4860418" cy="684918"/>
      </dsp:txXfrm>
    </dsp:sp>
    <dsp:sp modelId="{6328907A-1650-4FA0-98E2-5BBA0B776441}">
      <dsp:nvSpPr>
        <dsp:cNvPr id="0" name=""/>
        <dsp:cNvSpPr/>
      </dsp:nvSpPr>
      <dsp:spPr>
        <a:xfrm>
          <a:off x="0" y="3426200"/>
          <a:ext cx="5651500" cy="6849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E144A1-A725-4E6C-B0AA-CDE136CC7199}">
      <dsp:nvSpPr>
        <dsp:cNvPr id="0" name=""/>
        <dsp:cNvSpPr/>
      </dsp:nvSpPr>
      <dsp:spPr>
        <a:xfrm>
          <a:off x="207187" y="3580307"/>
          <a:ext cx="376705" cy="3767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4E09F6-263C-4029-871E-DACD00F475D2}">
      <dsp:nvSpPr>
        <dsp:cNvPr id="0" name=""/>
        <dsp:cNvSpPr/>
      </dsp:nvSpPr>
      <dsp:spPr>
        <a:xfrm>
          <a:off x="791081" y="3426200"/>
          <a:ext cx="4860418" cy="684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487" tIns="72487" rIns="72487" bIns="72487" numCol="1" spcCol="1270" anchor="ctr" anchorCtr="0">
          <a:noAutofit/>
        </a:bodyPr>
        <a:lstStyle/>
        <a:p>
          <a:pPr marL="0" lvl="0" indent="0" algn="l" defTabSz="844550">
            <a:lnSpc>
              <a:spcPct val="100000"/>
            </a:lnSpc>
            <a:spcBef>
              <a:spcPct val="0"/>
            </a:spcBef>
            <a:spcAft>
              <a:spcPct val="35000"/>
            </a:spcAft>
            <a:buNone/>
          </a:pPr>
          <a:r>
            <a:rPr lang="pt-BR" sz="1900" kern="1200"/>
            <a:t>Google eventos</a:t>
          </a:r>
          <a:endParaRPr lang="en-US" sz="1900" kern="1200"/>
        </a:p>
      </dsp:txBody>
      <dsp:txXfrm>
        <a:off x="791081" y="3426200"/>
        <a:ext cx="4860418" cy="684918"/>
      </dsp:txXfrm>
    </dsp:sp>
    <dsp:sp modelId="{E5F3787D-3184-4317-9313-EB8F9C690387}">
      <dsp:nvSpPr>
        <dsp:cNvPr id="0" name=""/>
        <dsp:cNvSpPr/>
      </dsp:nvSpPr>
      <dsp:spPr>
        <a:xfrm>
          <a:off x="0" y="4282348"/>
          <a:ext cx="5651500" cy="6849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C3B501-6C94-42E9-980E-AF1751FB12E5}">
      <dsp:nvSpPr>
        <dsp:cNvPr id="0" name=""/>
        <dsp:cNvSpPr/>
      </dsp:nvSpPr>
      <dsp:spPr>
        <a:xfrm>
          <a:off x="207187" y="4436455"/>
          <a:ext cx="376705" cy="37670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CE788D-3CDE-4611-AB90-E4D631B72988}">
      <dsp:nvSpPr>
        <dsp:cNvPr id="0" name=""/>
        <dsp:cNvSpPr/>
      </dsp:nvSpPr>
      <dsp:spPr>
        <a:xfrm>
          <a:off x="791081" y="4282348"/>
          <a:ext cx="4860418" cy="684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487" tIns="72487" rIns="72487" bIns="72487" numCol="1" spcCol="1270" anchor="ctr" anchorCtr="0">
          <a:noAutofit/>
        </a:bodyPr>
        <a:lstStyle/>
        <a:p>
          <a:pPr marL="0" lvl="0" indent="0" algn="l" defTabSz="844550">
            <a:lnSpc>
              <a:spcPct val="100000"/>
            </a:lnSpc>
            <a:spcBef>
              <a:spcPct val="0"/>
            </a:spcBef>
            <a:spcAft>
              <a:spcPct val="35000"/>
            </a:spcAft>
            <a:buNone/>
          </a:pPr>
          <a:r>
            <a:rPr lang="pt-BR" sz="1900" kern="1200"/>
            <a:t>Direto dos trens</a:t>
          </a:r>
          <a:endParaRPr lang="en-US" sz="1900" kern="1200"/>
        </a:p>
      </dsp:txBody>
      <dsp:txXfrm>
        <a:off x="791081" y="4282348"/>
        <a:ext cx="4860418" cy="6849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B28D70-59B7-0E46-AC3F-E5CBAB491C43}">
      <dsp:nvSpPr>
        <dsp:cNvPr id="0" name=""/>
        <dsp:cNvSpPr/>
      </dsp:nvSpPr>
      <dsp:spPr>
        <a:xfrm>
          <a:off x="0" y="0"/>
          <a:ext cx="5607050" cy="0"/>
        </a:xfrm>
        <a:prstGeom prst="lin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AD4466F1-FE91-C945-BB1B-C33864AF1387}">
      <dsp:nvSpPr>
        <dsp:cNvPr id="0" name=""/>
        <dsp:cNvSpPr/>
      </dsp:nvSpPr>
      <dsp:spPr>
        <a:xfrm>
          <a:off x="0" y="0"/>
          <a:ext cx="5607050" cy="2757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pt-BR" sz="2100" kern="1200" dirty="0"/>
            <a:t>O Dashboard, também chamado de painel de controle, é uma ferramenta que auxilia os gestores a terem uma visão mais sistemática das principais informações do negócio. Em outras palavras, é um recurso que visa consolidar os dados de maior relevância em um painel, facilitando o processo de análise e a tomada de decisão.</a:t>
          </a:r>
          <a:endParaRPr lang="en-US" sz="2100" kern="1200" dirty="0"/>
        </a:p>
      </dsp:txBody>
      <dsp:txXfrm>
        <a:off x="0" y="0"/>
        <a:ext cx="5607050" cy="2757213"/>
      </dsp:txXfrm>
    </dsp:sp>
    <dsp:sp modelId="{BC72185E-CD6F-1C47-8C66-92CE9705C064}">
      <dsp:nvSpPr>
        <dsp:cNvPr id="0" name=""/>
        <dsp:cNvSpPr/>
      </dsp:nvSpPr>
      <dsp:spPr>
        <a:xfrm>
          <a:off x="0" y="2757213"/>
          <a:ext cx="5607050" cy="0"/>
        </a:xfrm>
        <a:prstGeom prst="line">
          <a:avLst/>
        </a:prstGeom>
        <a:gradFill rotWithShape="0">
          <a:gsLst>
            <a:gs pos="0">
              <a:schemeClr val="accent2">
                <a:hueOff val="-10351888"/>
                <a:satOff val="45859"/>
                <a:lumOff val="-16864"/>
                <a:alphaOff val="0"/>
                <a:tint val="97000"/>
                <a:satMod val="100000"/>
                <a:lumMod val="102000"/>
              </a:schemeClr>
            </a:gs>
            <a:gs pos="50000">
              <a:schemeClr val="accent2">
                <a:hueOff val="-10351888"/>
                <a:satOff val="45859"/>
                <a:lumOff val="-16864"/>
                <a:alphaOff val="0"/>
                <a:shade val="100000"/>
                <a:satMod val="103000"/>
                <a:lumMod val="100000"/>
              </a:schemeClr>
            </a:gs>
            <a:gs pos="100000">
              <a:schemeClr val="accent2">
                <a:hueOff val="-10351888"/>
                <a:satOff val="45859"/>
                <a:lumOff val="-16864"/>
                <a:alphaOff val="0"/>
                <a:shade val="93000"/>
                <a:satMod val="110000"/>
                <a:lumMod val="99000"/>
              </a:schemeClr>
            </a:gs>
          </a:gsLst>
          <a:lin ang="5400000" scaled="0"/>
        </a:gradFill>
        <a:ln w="6350" cap="flat" cmpd="sng" algn="ctr">
          <a:solidFill>
            <a:schemeClr val="accent2">
              <a:hueOff val="-10351888"/>
              <a:satOff val="45859"/>
              <a:lumOff val="-16864"/>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9F1FE4BA-5564-A64B-BEA9-58BECECCE9B1}">
      <dsp:nvSpPr>
        <dsp:cNvPr id="0" name=""/>
        <dsp:cNvSpPr/>
      </dsp:nvSpPr>
      <dsp:spPr>
        <a:xfrm>
          <a:off x="0" y="2757213"/>
          <a:ext cx="5607050" cy="2757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pt-BR" sz="2100" kern="1200"/>
            <a:t>O uso de planilhas e relatórios já são ultrapassados para análises de dados, não sendo suficientes para suprir as necessidades mais urgentes. Conforme a tecnologia foi evoluindo no mundo corporativo, surgiram os dashboards que evitam esforços desnecessários e ter uma visão mais ampla de todo o cenário corporativo para, assim, tomar decisões estratégicas e assertivas.</a:t>
          </a:r>
          <a:endParaRPr lang="en-US" sz="2100" kern="1200"/>
        </a:p>
      </dsp:txBody>
      <dsp:txXfrm>
        <a:off x="0" y="2757213"/>
        <a:ext cx="5607050" cy="275721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4107CA-16BD-E140-8A20-9D2E91909533}" type="datetimeFigureOut">
              <a:rPr lang="pt-BR" smtClean="0"/>
              <a:t>13/05/2020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31223B-2860-BA42-A008-D09BA0231AA1}" type="slidenum">
              <a:rPr lang="pt-BR" smtClean="0"/>
              <a:t>‹nº›</a:t>
            </a:fld>
            <a:endParaRPr lang="pt-BR"/>
          </a:p>
        </p:txBody>
      </p:sp>
    </p:spTree>
    <p:extLst>
      <p:ext uri="{BB962C8B-B14F-4D97-AF65-F5344CB8AC3E}">
        <p14:creationId xmlns:p14="http://schemas.microsoft.com/office/powerpoint/2010/main" val="3073323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Introdução</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a:t>
            </a:fld>
            <a:endParaRPr lang="pt-BR"/>
          </a:p>
        </p:txBody>
      </p:sp>
    </p:spTree>
    <p:extLst>
      <p:ext uri="{BB962C8B-B14F-4D97-AF65-F5344CB8AC3E}">
        <p14:creationId xmlns:p14="http://schemas.microsoft.com/office/powerpoint/2010/main" val="2645449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Metodologia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10</a:t>
            </a:fld>
            <a:endParaRPr lang="pt-BR"/>
          </a:p>
        </p:txBody>
      </p:sp>
    </p:spTree>
    <p:extLst>
      <p:ext uri="{BB962C8B-B14F-4D97-AF65-F5344CB8AC3E}">
        <p14:creationId xmlns:p14="http://schemas.microsoft.com/office/powerpoint/2010/main" val="3760853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Metodologia</a:t>
            </a:r>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11</a:t>
            </a:fld>
            <a:endParaRPr lang="pt-BR"/>
          </a:p>
        </p:txBody>
      </p:sp>
    </p:spTree>
    <p:extLst>
      <p:ext uri="{BB962C8B-B14F-4D97-AF65-F5344CB8AC3E}">
        <p14:creationId xmlns:p14="http://schemas.microsoft.com/office/powerpoint/2010/main" val="2745265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Metodologia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12</a:t>
            </a:fld>
            <a:endParaRPr lang="pt-BR"/>
          </a:p>
        </p:txBody>
      </p:sp>
    </p:spTree>
    <p:extLst>
      <p:ext uri="{BB962C8B-B14F-4D97-AF65-F5344CB8AC3E}">
        <p14:creationId xmlns:p14="http://schemas.microsoft.com/office/powerpoint/2010/main" val="965443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13</a:t>
            </a:fld>
            <a:endParaRPr lang="pt-BR"/>
          </a:p>
        </p:txBody>
      </p:sp>
    </p:spTree>
    <p:extLst>
      <p:ext uri="{BB962C8B-B14F-4D97-AF65-F5344CB8AC3E}">
        <p14:creationId xmlns:p14="http://schemas.microsoft.com/office/powerpoint/2010/main" val="1218785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14</a:t>
            </a:fld>
            <a:endParaRPr lang="pt-BR"/>
          </a:p>
        </p:txBody>
      </p:sp>
    </p:spTree>
    <p:extLst>
      <p:ext uri="{BB962C8B-B14F-4D97-AF65-F5344CB8AC3E}">
        <p14:creationId xmlns:p14="http://schemas.microsoft.com/office/powerpoint/2010/main" val="466374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15</a:t>
            </a:fld>
            <a:endParaRPr lang="pt-BR"/>
          </a:p>
        </p:txBody>
      </p:sp>
    </p:spTree>
    <p:extLst>
      <p:ext uri="{BB962C8B-B14F-4D97-AF65-F5344CB8AC3E}">
        <p14:creationId xmlns:p14="http://schemas.microsoft.com/office/powerpoint/2010/main" val="688900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16</a:t>
            </a:fld>
            <a:endParaRPr lang="pt-BR"/>
          </a:p>
        </p:txBody>
      </p:sp>
    </p:spTree>
    <p:extLst>
      <p:ext uri="{BB962C8B-B14F-4D97-AF65-F5344CB8AC3E}">
        <p14:creationId xmlns:p14="http://schemas.microsoft.com/office/powerpoint/2010/main" val="997607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17</a:t>
            </a:fld>
            <a:endParaRPr lang="pt-BR"/>
          </a:p>
        </p:txBody>
      </p:sp>
    </p:spTree>
    <p:extLst>
      <p:ext uri="{BB962C8B-B14F-4D97-AF65-F5344CB8AC3E}">
        <p14:creationId xmlns:p14="http://schemas.microsoft.com/office/powerpoint/2010/main" val="3638602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18</a:t>
            </a:fld>
            <a:endParaRPr lang="pt-BR"/>
          </a:p>
        </p:txBody>
      </p:sp>
    </p:spTree>
    <p:extLst>
      <p:ext uri="{BB962C8B-B14F-4D97-AF65-F5344CB8AC3E}">
        <p14:creationId xmlns:p14="http://schemas.microsoft.com/office/powerpoint/2010/main" val="2814304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19</a:t>
            </a:fld>
            <a:endParaRPr lang="pt-BR"/>
          </a:p>
        </p:txBody>
      </p:sp>
    </p:spTree>
    <p:extLst>
      <p:ext uri="{BB962C8B-B14F-4D97-AF65-F5344CB8AC3E}">
        <p14:creationId xmlns:p14="http://schemas.microsoft.com/office/powerpoint/2010/main" val="983802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Introdução</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2</a:t>
            </a:fld>
            <a:endParaRPr lang="pt-BR"/>
          </a:p>
        </p:txBody>
      </p:sp>
    </p:spTree>
    <p:extLst>
      <p:ext uri="{BB962C8B-B14F-4D97-AF65-F5344CB8AC3E}">
        <p14:creationId xmlns:p14="http://schemas.microsoft.com/office/powerpoint/2010/main" val="2410922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20</a:t>
            </a:fld>
            <a:endParaRPr lang="pt-BR"/>
          </a:p>
        </p:txBody>
      </p:sp>
    </p:spTree>
    <p:extLst>
      <p:ext uri="{BB962C8B-B14F-4D97-AF65-F5344CB8AC3E}">
        <p14:creationId xmlns:p14="http://schemas.microsoft.com/office/powerpoint/2010/main" val="2230271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Metodologia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22</a:t>
            </a:fld>
            <a:endParaRPr lang="pt-BR"/>
          </a:p>
        </p:txBody>
      </p:sp>
    </p:spTree>
    <p:extLst>
      <p:ext uri="{BB962C8B-B14F-4D97-AF65-F5344CB8AC3E}">
        <p14:creationId xmlns:p14="http://schemas.microsoft.com/office/powerpoint/2010/main" val="843098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Introdução</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3</a:t>
            </a:fld>
            <a:endParaRPr lang="pt-BR"/>
          </a:p>
        </p:txBody>
      </p:sp>
    </p:spTree>
    <p:extLst>
      <p:ext uri="{BB962C8B-B14F-4D97-AF65-F5344CB8AC3E}">
        <p14:creationId xmlns:p14="http://schemas.microsoft.com/office/powerpoint/2010/main" val="3822381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Introdução</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4</a:t>
            </a:fld>
            <a:endParaRPr lang="pt-BR"/>
          </a:p>
        </p:txBody>
      </p:sp>
    </p:spTree>
    <p:extLst>
      <p:ext uri="{BB962C8B-B14F-4D97-AF65-F5344CB8AC3E}">
        <p14:creationId xmlns:p14="http://schemas.microsoft.com/office/powerpoint/2010/main" val="3193770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Introdução</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5</a:t>
            </a:fld>
            <a:endParaRPr lang="pt-BR"/>
          </a:p>
        </p:txBody>
      </p:sp>
    </p:spTree>
    <p:extLst>
      <p:ext uri="{BB962C8B-B14F-4D97-AF65-F5344CB8AC3E}">
        <p14:creationId xmlns:p14="http://schemas.microsoft.com/office/powerpoint/2010/main" val="1859785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Introdução</a:t>
            </a:r>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6</a:t>
            </a:fld>
            <a:endParaRPr lang="pt-BR"/>
          </a:p>
        </p:txBody>
      </p:sp>
    </p:spTree>
    <p:extLst>
      <p:ext uri="{BB962C8B-B14F-4D97-AF65-F5344CB8AC3E}">
        <p14:creationId xmlns:p14="http://schemas.microsoft.com/office/powerpoint/2010/main" val="3914106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Revisão Bibliográfica</a:t>
            </a:r>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7</a:t>
            </a:fld>
            <a:endParaRPr lang="pt-BR"/>
          </a:p>
        </p:txBody>
      </p:sp>
    </p:spTree>
    <p:extLst>
      <p:ext uri="{BB962C8B-B14F-4D97-AF65-F5344CB8AC3E}">
        <p14:creationId xmlns:p14="http://schemas.microsoft.com/office/powerpoint/2010/main" val="1886758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Revisão Bibliográfica</a:t>
            </a:r>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8</a:t>
            </a:fld>
            <a:endParaRPr lang="pt-BR"/>
          </a:p>
        </p:txBody>
      </p:sp>
    </p:spTree>
    <p:extLst>
      <p:ext uri="{BB962C8B-B14F-4D97-AF65-F5344CB8AC3E}">
        <p14:creationId xmlns:p14="http://schemas.microsoft.com/office/powerpoint/2010/main" val="2538206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Revisão Bibliográfica</a:t>
            </a:r>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9</a:t>
            </a:fld>
            <a:endParaRPr lang="pt-BR"/>
          </a:p>
        </p:txBody>
      </p:sp>
    </p:spTree>
    <p:extLst>
      <p:ext uri="{BB962C8B-B14F-4D97-AF65-F5344CB8AC3E}">
        <p14:creationId xmlns:p14="http://schemas.microsoft.com/office/powerpoint/2010/main" val="4278861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pt-BR"/>
              <a:t>Clique para editar o título Mestre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4455890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5/13/20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‹nº›</a:t>
            </a:fld>
            <a:endParaRPr lang="en-US" dirty="0"/>
          </a:p>
        </p:txBody>
      </p:sp>
    </p:spTree>
    <p:extLst>
      <p:ext uri="{BB962C8B-B14F-4D97-AF65-F5344CB8AC3E}">
        <p14:creationId xmlns:p14="http://schemas.microsoft.com/office/powerpoint/2010/main" val="1871700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913891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488984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7" name="Date Placeholder 6"/>
          <p:cNvSpPr>
            <a:spLocks noGrp="1"/>
          </p:cNvSpPr>
          <p:nvPr>
            <p:ph type="dt" sz="half" idx="10"/>
          </p:nvPr>
        </p:nvSpPr>
        <p:spPr/>
        <p:txBody>
          <a:bodyPr/>
          <a:lstStyle/>
          <a:p>
            <a:fld id="{B61BEF0D-F0BB-DE4B-95CE-6DB70DBA9567}" type="datetimeFigureOut">
              <a:rPr lang="en-US" smtClean="0"/>
              <a:pPr/>
              <a:t>5/13/20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363470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Date Placeholder 7"/>
          <p:cNvSpPr>
            <a:spLocks noGrp="1"/>
          </p:cNvSpPr>
          <p:nvPr>
            <p:ph type="dt" sz="half" idx="10"/>
          </p:nvPr>
        </p:nvSpPr>
        <p:spPr/>
        <p:txBody>
          <a:bodyPr/>
          <a:lstStyle/>
          <a:p>
            <a:fld id="{EB712588-04B1-427B-82EE-E8DB90309F08}" type="datetimeFigureOut">
              <a:rPr lang="en-US" smtClean="0"/>
              <a:t>5/13/20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FF9F0C5-380F-41C2-899A-BAC0F0927E16}" type="slidenum">
              <a:rPr lang="en-US" smtClean="0"/>
              <a:t>‹nº›</a:t>
            </a:fld>
            <a:endParaRPr lang="en-US" dirty="0"/>
          </a:p>
        </p:txBody>
      </p:sp>
    </p:spTree>
    <p:extLst>
      <p:ext uri="{BB962C8B-B14F-4D97-AF65-F5344CB8AC3E}">
        <p14:creationId xmlns:p14="http://schemas.microsoft.com/office/powerpoint/2010/main" val="4112286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583436" y="3143250"/>
            <a:ext cx="4270248" cy="2596776"/>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7" name="Date Placeholder 6"/>
          <p:cNvSpPr>
            <a:spLocks noGrp="1"/>
          </p:cNvSpPr>
          <p:nvPr>
            <p:ph type="dt" sz="half" idx="10"/>
          </p:nvPr>
        </p:nvSpPr>
        <p:spPr/>
        <p:txBody>
          <a:bodyPr/>
          <a:lstStyle/>
          <a:p>
            <a:fld id="{B61BEF0D-F0BB-DE4B-95CE-6DB70DBA9567}" type="datetimeFigureOut">
              <a:rPr lang="en-US" smtClean="0"/>
              <a:pPr/>
              <a:t>5/13/20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10" name="Title 9"/>
          <p:cNvSpPr>
            <a:spLocks noGrp="1"/>
          </p:cNvSpPr>
          <p:nvPr>
            <p:ph type="title"/>
          </p:nvPr>
        </p:nvSpPr>
        <p:spPr/>
        <p:txBody>
          <a:bodyPr/>
          <a:lstStyle/>
          <a:p>
            <a:r>
              <a:rPr lang="pt-BR"/>
              <a:t>Clique para editar o título Mestre</a:t>
            </a:r>
            <a:endParaRPr lang="en-US" dirty="0"/>
          </a:p>
        </p:txBody>
      </p:sp>
    </p:spTree>
    <p:extLst>
      <p:ext uri="{BB962C8B-B14F-4D97-AF65-F5344CB8AC3E}">
        <p14:creationId xmlns:p14="http://schemas.microsoft.com/office/powerpoint/2010/main" val="1559927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5/13/20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173589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5/13/20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683304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pt-BR"/>
              <a:t>Clique para editar o título Mestre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9" name="Date Placeholder 8"/>
          <p:cNvSpPr>
            <a:spLocks noGrp="1"/>
          </p:cNvSpPr>
          <p:nvPr>
            <p:ph type="dt" sz="half" idx="10"/>
          </p:nvPr>
        </p:nvSpPr>
        <p:spPr/>
        <p:txBody>
          <a:bodyPr/>
          <a:lstStyle/>
          <a:p>
            <a:fld id="{42A54C80-263E-416B-A8E0-580EDEADCBDC}" type="datetimeFigureOut">
              <a:rPr lang="en-US" smtClean="0"/>
              <a:t>5/13/20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519954A3-9DFD-4C44-94BA-B95130A3BA1C}" type="slidenum">
              <a:rPr lang="en-US" smtClean="0"/>
              <a:t>‹nº›</a:t>
            </a:fld>
            <a:endParaRPr lang="en-US" dirty="0"/>
          </a:p>
        </p:txBody>
      </p:sp>
    </p:spTree>
    <p:extLst>
      <p:ext uri="{BB962C8B-B14F-4D97-AF65-F5344CB8AC3E}">
        <p14:creationId xmlns:p14="http://schemas.microsoft.com/office/powerpoint/2010/main" val="1541845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61BEF0D-F0BB-DE4B-95CE-6DB70DBA9567}" type="datetimeFigureOut">
              <a:rPr lang="en-US" smtClean="0"/>
              <a:pPr/>
              <a:t>5/13/20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a:t>
              </a:t>
            </a:r>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565179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B61BEF0D-F0BB-DE4B-95CE-6DB70DBA9567}" type="datetimeFigureOut">
              <a:rPr lang="en-US" smtClean="0"/>
              <a:pPr/>
              <a:t>5/13/20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924388489"/>
      </p:ext>
    </p:extLst>
  </p:cSld>
  <p:clrMap bg1="lt1" tx1="dk1" bg2="lt2" tx2="dk2" accent1="accent1" accent2="accent2" accent3="accent3" accent4="accent4" accent5="accent5" accent6="accent6" hlink="hlink" folHlink="folHlink"/>
  <p:sldLayoutIdLst>
    <p:sldLayoutId id="2147484179" r:id="rId1"/>
    <p:sldLayoutId id="2147484180" r:id="rId2"/>
    <p:sldLayoutId id="2147484181" r:id="rId3"/>
    <p:sldLayoutId id="2147484182" r:id="rId4"/>
    <p:sldLayoutId id="2147484183" r:id="rId5"/>
    <p:sldLayoutId id="2147484184" r:id="rId6"/>
    <p:sldLayoutId id="2147484185" r:id="rId7"/>
    <p:sldLayoutId id="2147484186" r:id="rId8"/>
    <p:sldLayoutId id="2147484187" r:id="rId9"/>
    <p:sldLayoutId id="2147484188" r:id="rId10"/>
    <p:sldLayoutId id="2147484189"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tiff"/><Relationship Id="rId7" Type="http://schemas.openxmlformats.org/officeDocument/2006/relationships/image" Target="../media/image19.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 Id="rId9"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shade val="100000"/>
                <a:satMod val="185000"/>
                <a:lumMod val="120000"/>
              </a:schemeClr>
            </a:gs>
            <a:gs pos="100000">
              <a:schemeClr val="bg1">
                <a:tint val="96000"/>
                <a:shade val="95000"/>
                <a:satMod val="215000"/>
                <a:lumMod val="80000"/>
              </a:schemeClr>
            </a:gs>
          </a:gsLst>
          <a:path path="circle">
            <a:fillToRect l="50000" t="55000" r="125000" b="100000"/>
          </a:path>
        </a:gra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61C9F4F8-1CA1-4169-A513-5E15F4D91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69633AC-690B-4B4F-94A8-7B4CA754CE05}"/>
              </a:ext>
            </a:extLst>
          </p:cNvPr>
          <p:cNvSpPr>
            <a:spLocks noGrp="1"/>
          </p:cNvSpPr>
          <p:nvPr>
            <p:ph type="ctrTitle"/>
          </p:nvPr>
        </p:nvSpPr>
        <p:spPr>
          <a:xfrm>
            <a:off x="1600200" y="2386744"/>
            <a:ext cx="8991600" cy="1645920"/>
          </a:xfrm>
          <a:solidFill>
            <a:schemeClr val="tx1"/>
          </a:solidFill>
          <a:ln w="190500" cmpd="thinThick">
            <a:solidFill>
              <a:schemeClr val="tx1"/>
            </a:solidFill>
          </a:ln>
        </p:spPr>
        <p:txBody>
          <a:bodyPr>
            <a:normAutofit/>
          </a:bodyPr>
          <a:lstStyle/>
          <a:p>
            <a:r>
              <a:rPr lang="pt-BR">
                <a:solidFill>
                  <a:schemeClr val="bg1"/>
                </a:solidFill>
              </a:rPr>
              <a:t>Inteligência para transporte público</a:t>
            </a:r>
          </a:p>
        </p:txBody>
      </p:sp>
      <p:sp>
        <p:nvSpPr>
          <p:cNvPr id="3" name="Subtítulo 2">
            <a:extLst>
              <a:ext uri="{FF2B5EF4-FFF2-40B4-BE49-F238E27FC236}">
                <a16:creationId xmlns:a16="http://schemas.microsoft.com/office/drawing/2014/main" id="{E08E7B98-F5A4-B342-ACF4-CC8569479B60}"/>
              </a:ext>
            </a:extLst>
          </p:cNvPr>
          <p:cNvSpPr>
            <a:spLocks noGrp="1"/>
          </p:cNvSpPr>
          <p:nvPr>
            <p:ph type="subTitle" idx="1"/>
          </p:nvPr>
        </p:nvSpPr>
        <p:spPr>
          <a:xfrm>
            <a:off x="2695194" y="4352544"/>
            <a:ext cx="6801612" cy="1239894"/>
          </a:xfrm>
        </p:spPr>
        <p:txBody>
          <a:bodyPr>
            <a:normAutofit/>
          </a:bodyPr>
          <a:lstStyle/>
          <a:p>
            <a:r>
              <a:rPr lang="pt-BR"/>
              <a:t>TRABALHO DE CONCLUSÃO DE CURSO (TCC)</a:t>
            </a:r>
          </a:p>
        </p:txBody>
      </p:sp>
    </p:spTree>
    <p:extLst>
      <p:ext uri="{BB962C8B-B14F-4D97-AF65-F5344CB8AC3E}">
        <p14:creationId xmlns:p14="http://schemas.microsoft.com/office/powerpoint/2010/main" val="125703576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3ED03601-4724-4293-A32A-3A0879C5D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1">
            <a:extLst>
              <a:ext uri="{FF2B5EF4-FFF2-40B4-BE49-F238E27FC236}">
                <a16:creationId xmlns:a16="http://schemas.microsoft.com/office/drawing/2014/main" id="{5E433AC3-E189-483B-9E8C-DFD5D2A18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EC208A3-C879-8E45-A59A-F8CE54393309}"/>
              </a:ext>
            </a:extLst>
          </p:cNvPr>
          <p:cNvSpPr>
            <a:spLocks noGrp="1"/>
          </p:cNvSpPr>
          <p:nvPr>
            <p:ph type="title"/>
          </p:nvPr>
        </p:nvSpPr>
        <p:spPr>
          <a:xfrm>
            <a:off x="1600200" y="4712198"/>
            <a:ext cx="8991600" cy="1264762"/>
          </a:xfrm>
        </p:spPr>
        <p:txBody>
          <a:bodyPr vert="horz" lIns="274320" tIns="182880" rIns="274320" bIns="182880" rtlCol="0" anchor="ctr" anchorCtr="1">
            <a:normAutofit/>
          </a:bodyPr>
          <a:lstStyle/>
          <a:p>
            <a:r>
              <a:rPr lang="en-US" sz="3200" dirty="0"/>
              <a:t>Diagrama de BLOCOS</a:t>
            </a:r>
          </a:p>
        </p:txBody>
      </p:sp>
      <p:pic>
        <p:nvPicPr>
          <p:cNvPr id="15" name="Espaço Reservado para Conteúdo 14" descr="Imagem em preto e branco&#10;&#10;Descrição gerada automaticamente">
            <a:extLst>
              <a:ext uri="{FF2B5EF4-FFF2-40B4-BE49-F238E27FC236}">
                <a16:creationId xmlns:a16="http://schemas.microsoft.com/office/drawing/2014/main" id="{7EA8E7F0-4B9A-6147-BFFB-28644CC13D3A}"/>
              </a:ext>
            </a:extLst>
          </p:cNvPr>
          <p:cNvPicPr>
            <a:picLocks noGrp="1" noChangeAspect="1"/>
          </p:cNvPicPr>
          <p:nvPr>
            <p:ph idx="1"/>
          </p:nvPr>
        </p:nvPicPr>
        <p:blipFill>
          <a:blip r:embed="rId3"/>
          <a:stretch>
            <a:fillRect/>
          </a:stretch>
        </p:blipFill>
        <p:spPr>
          <a:xfrm>
            <a:off x="1848632" y="297178"/>
            <a:ext cx="8494735" cy="4226131"/>
          </a:xfrm>
          <a:prstGeom prst="rect">
            <a:avLst/>
          </a:prstGeom>
        </p:spPr>
      </p:pic>
    </p:spTree>
    <p:extLst>
      <p:ext uri="{BB962C8B-B14F-4D97-AF65-F5344CB8AC3E}">
        <p14:creationId xmlns:p14="http://schemas.microsoft.com/office/powerpoint/2010/main" val="2701505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3435959-71AF-414C-954B-F02199A9BC79}"/>
              </a:ext>
            </a:extLst>
          </p:cNvPr>
          <p:cNvSpPr>
            <a:spLocks noGrp="1"/>
          </p:cNvSpPr>
          <p:nvPr>
            <p:ph type="title"/>
          </p:nvPr>
        </p:nvSpPr>
        <p:spPr>
          <a:xfrm>
            <a:off x="8181171" y="2681103"/>
            <a:ext cx="3363974" cy="1495794"/>
          </a:xfrm>
          <a:noFill/>
          <a:ln>
            <a:solidFill>
              <a:srgbClr val="FFFFFF"/>
            </a:solidFill>
          </a:ln>
        </p:spPr>
        <p:txBody>
          <a:bodyPr wrap="square">
            <a:normAutofit/>
          </a:bodyPr>
          <a:lstStyle/>
          <a:p>
            <a:r>
              <a:rPr lang="pt-BR" dirty="0">
                <a:solidFill>
                  <a:srgbClr val="FFFFFF"/>
                </a:solidFill>
              </a:rPr>
              <a:t>Dados e </a:t>
            </a:r>
            <a:r>
              <a:rPr lang="pt-BR" dirty="0" err="1">
                <a:solidFill>
                  <a:srgbClr val="FFFFFF"/>
                </a:solidFill>
              </a:rPr>
              <a:t>API’s</a:t>
            </a:r>
            <a:endParaRPr lang="pt-BR" dirty="0">
              <a:solidFill>
                <a:srgbClr val="FFFFFF"/>
              </a:solidFill>
            </a:endParaRPr>
          </a:p>
        </p:txBody>
      </p:sp>
      <p:graphicFrame>
        <p:nvGraphicFramePr>
          <p:cNvPr id="5" name="Espaço Reservado para Conteúdo 2">
            <a:extLst>
              <a:ext uri="{FF2B5EF4-FFF2-40B4-BE49-F238E27FC236}">
                <a16:creationId xmlns:a16="http://schemas.microsoft.com/office/drawing/2014/main" id="{D5518F54-609F-450B-9F11-EB07E1C92DCD}"/>
              </a:ext>
            </a:extLst>
          </p:cNvPr>
          <p:cNvGraphicFramePr>
            <a:graphicFrameLocks noGrp="1"/>
          </p:cNvGraphicFramePr>
          <p:nvPr>
            <p:ph idx="1"/>
            <p:extLst>
              <p:ext uri="{D42A27DB-BD31-4B8C-83A1-F6EECF244321}">
                <p14:modId xmlns:p14="http://schemas.microsoft.com/office/powerpoint/2010/main" val="1542103938"/>
              </p:ext>
            </p:extLst>
          </p:nvPr>
        </p:nvGraphicFramePr>
        <p:xfrm>
          <a:off x="920750" y="965200"/>
          <a:ext cx="5651500"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7715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BDEDDA-28F3-4849-9BB9-16C27C209A53}"/>
              </a:ext>
            </a:extLst>
          </p:cNvPr>
          <p:cNvSpPr>
            <a:spLocks noGrp="1"/>
          </p:cNvSpPr>
          <p:nvPr>
            <p:ph type="title"/>
          </p:nvPr>
        </p:nvSpPr>
        <p:spPr/>
        <p:txBody>
          <a:bodyPr/>
          <a:lstStyle/>
          <a:p>
            <a:r>
              <a:rPr lang="pt-BR" dirty="0"/>
              <a:t>Ferramentas</a:t>
            </a:r>
          </a:p>
        </p:txBody>
      </p:sp>
      <p:pic>
        <p:nvPicPr>
          <p:cNvPr id="4" name="Imagem 3">
            <a:extLst>
              <a:ext uri="{FF2B5EF4-FFF2-40B4-BE49-F238E27FC236}">
                <a16:creationId xmlns:a16="http://schemas.microsoft.com/office/drawing/2014/main" id="{68566CB3-84EF-0C49-8A9A-FA2BF55379B0}"/>
              </a:ext>
            </a:extLst>
          </p:cNvPr>
          <p:cNvPicPr>
            <a:picLocks noChangeAspect="1"/>
          </p:cNvPicPr>
          <p:nvPr/>
        </p:nvPicPr>
        <p:blipFill>
          <a:blip r:embed="rId3"/>
          <a:stretch>
            <a:fillRect/>
          </a:stretch>
        </p:blipFill>
        <p:spPr>
          <a:xfrm>
            <a:off x="2632880" y="2214116"/>
            <a:ext cx="3823222" cy="1658358"/>
          </a:xfrm>
          <a:prstGeom prst="rect">
            <a:avLst/>
          </a:prstGeom>
        </p:spPr>
      </p:pic>
      <p:pic>
        <p:nvPicPr>
          <p:cNvPr id="5" name="Imagem 4">
            <a:extLst>
              <a:ext uri="{FF2B5EF4-FFF2-40B4-BE49-F238E27FC236}">
                <a16:creationId xmlns:a16="http://schemas.microsoft.com/office/drawing/2014/main" id="{7010C133-A6E5-0C4B-AD06-CEF742D3D0FF}"/>
              </a:ext>
            </a:extLst>
          </p:cNvPr>
          <p:cNvPicPr>
            <a:picLocks noChangeAspect="1"/>
          </p:cNvPicPr>
          <p:nvPr/>
        </p:nvPicPr>
        <p:blipFill>
          <a:blip r:embed="rId4"/>
          <a:stretch>
            <a:fillRect/>
          </a:stretch>
        </p:blipFill>
        <p:spPr>
          <a:xfrm>
            <a:off x="1094559" y="4982704"/>
            <a:ext cx="3374009" cy="1363662"/>
          </a:xfrm>
          <a:prstGeom prst="rect">
            <a:avLst/>
          </a:prstGeom>
        </p:spPr>
      </p:pic>
      <p:pic>
        <p:nvPicPr>
          <p:cNvPr id="6" name="Imagem 5">
            <a:extLst>
              <a:ext uri="{FF2B5EF4-FFF2-40B4-BE49-F238E27FC236}">
                <a16:creationId xmlns:a16="http://schemas.microsoft.com/office/drawing/2014/main" id="{D899514A-FF67-B74C-ADD0-46D48BE9F6BC}"/>
              </a:ext>
            </a:extLst>
          </p:cNvPr>
          <p:cNvPicPr>
            <a:picLocks noChangeAspect="1"/>
          </p:cNvPicPr>
          <p:nvPr/>
        </p:nvPicPr>
        <p:blipFill>
          <a:blip r:embed="rId5"/>
          <a:stretch>
            <a:fillRect/>
          </a:stretch>
        </p:blipFill>
        <p:spPr>
          <a:xfrm>
            <a:off x="5043710" y="3790625"/>
            <a:ext cx="3388893" cy="1341437"/>
          </a:xfrm>
          <a:prstGeom prst="rect">
            <a:avLst/>
          </a:prstGeom>
        </p:spPr>
      </p:pic>
      <p:pic>
        <p:nvPicPr>
          <p:cNvPr id="7" name="Imagem 6">
            <a:extLst>
              <a:ext uri="{FF2B5EF4-FFF2-40B4-BE49-F238E27FC236}">
                <a16:creationId xmlns:a16="http://schemas.microsoft.com/office/drawing/2014/main" id="{65EBFF75-78CF-6D4F-B3EF-518CC99410CB}"/>
              </a:ext>
            </a:extLst>
          </p:cNvPr>
          <p:cNvPicPr>
            <a:picLocks noChangeAspect="1"/>
          </p:cNvPicPr>
          <p:nvPr/>
        </p:nvPicPr>
        <p:blipFill>
          <a:blip r:embed="rId6"/>
          <a:stretch>
            <a:fillRect/>
          </a:stretch>
        </p:blipFill>
        <p:spPr>
          <a:xfrm>
            <a:off x="985135" y="3143295"/>
            <a:ext cx="1202367" cy="1485900"/>
          </a:xfrm>
          <a:prstGeom prst="rect">
            <a:avLst/>
          </a:prstGeom>
        </p:spPr>
      </p:pic>
      <p:pic>
        <p:nvPicPr>
          <p:cNvPr id="8" name="Imagem 7">
            <a:extLst>
              <a:ext uri="{FF2B5EF4-FFF2-40B4-BE49-F238E27FC236}">
                <a16:creationId xmlns:a16="http://schemas.microsoft.com/office/drawing/2014/main" id="{74590FE9-F2A5-B244-B78D-D2E56E34AFDF}"/>
              </a:ext>
            </a:extLst>
          </p:cNvPr>
          <p:cNvPicPr>
            <a:picLocks noChangeAspect="1"/>
          </p:cNvPicPr>
          <p:nvPr/>
        </p:nvPicPr>
        <p:blipFill>
          <a:blip r:embed="rId7"/>
          <a:stretch>
            <a:fillRect/>
          </a:stretch>
        </p:blipFill>
        <p:spPr>
          <a:xfrm>
            <a:off x="8432603" y="2214116"/>
            <a:ext cx="1858359" cy="1858359"/>
          </a:xfrm>
          <a:prstGeom prst="rect">
            <a:avLst/>
          </a:prstGeom>
        </p:spPr>
      </p:pic>
      <p:pic>
        <p:nvPicPr>
          <p:cNvPr id="11" name="Imagem 10">
            <a:extLst>
              <a:ext uri="{FF2B5EF4-FFF2-40B4-BE49-F238E27FC236}">
                <a16:creationId xmlns:a16="http://schemas.microsoft.com/office/drawing/2014/main" id="{99CCFE74-60F1-7D41-8B2C-CDB82107B531}"/>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6667" r="91778">
                        <a14:foregroundMark x1="6667" y1="34200" x2="6667" y2="34200"/>
                        <a14:foregroundMark x1="18333" y1="53200" x2="18333" y2="53200"/>
                        <a14:foregroundMark x1="14444" y1="53200" x2="14444" y2="53200"/>
                        <a14:foregroundMark x1="10556" y1="54000" x2="10556" y2="54000"/>
                        <a14:foregroundMark x1="6778" y1="55200" x2="6778" y2="55200"/>
                        <a14:foregroundMark x1="34111" y1="51200" x2="34111" y2="51200"/>
                        <a14:foregroundMark x1="45444" y1="47800" x2="45444" y2="47800"/>
                        <a14:foregroundMark x1="51333" y1="49400" x2="51333" y2="49400"/>
                        <a14:foregroundMark x1="68667" y1="49200" x2="68667" y2="49200"/>
                        <a14:foregroundMark x1="72778" y1="50400" x2="72778" y2="50400"/>
                        <a14:foregroundMark x1="82556" y1="46200" x2="82556" y2="46200"/>
                        <a14:foregroundMark x1="91778" y1="45200" x2="91778" y2="45200"/>
                      </a14:backgroundRemoval>
                    </a14:imgEffect>
                  </a14:imgLayer>
                </a14:imgProps>
              </a:ext>
            </a:extLst>
          </a:blip>
          <a:srcRect t="21790" b="26699"/>
          <a:stretch/>
        </p:blipFill>
        <p:spPr>
          <a:xfrm>
            <a:off x="7931687" y="5199821"/>
            <a:ext cx="3247859" cy="929429"/>
          </a:xfrm>
          <a:prstGeom prst="rect">
            <a:avLst/>
          </a:prstGeom>
        </p:spPr>
      </p:pic>
    </p:spTree>
    <p:extLst>
      <p:ext uri="{BB962C8B-B14F-4D97-AF65-F5344CB8AC3E}">
        <p14:creationId xmlns:p14="http://schemas.microsoft.com/office/powerpoint/2010/main" val="3431176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A3FAECF-7BF5-114D-A7A5-330811C1DCB8}"/>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pt-BR" dirty="0">
                <a:solidFill>
                  <a:schemeClr val="bg1"/>
                </a:solidFill>
              </a:rPr>
              <a:t>Dashboard</a:t>
            </a:r>
          </a:p>
        </p:txBody>
      </p:sp>
      <p:graphicFrame>
        <p:nvGraphicFramePr>
          <p:cNvPr id="22" name="Espaço Reservado para Conteúdo 2">
            <a:extLst>
              <a:ext uri="{FF2B5EF4-FFF2-40B4-BE49-F238E27FC236}">
                <a16:creationId xmlns:a16="http://schemas.microsoft.com/office/drawing/2014/main" id="{8330206E-57AB-4B92-988F-8D497E6CCE2E}"/>
              </a:ext>
            </a:extLst>
          </p:cNvPr>
          <p:cNvGraphicFramePr>
            <a:graphicFrameLocks noGrp="1"/>
          </p:cNvGraphicFramePr>
          <p:nvPr>
            <p:ph idx="1"/>
            <p:extLst>
              <p:ext uri="{D42A27DB-BD31-4B8C-83A1-F6EECF244321}">
                <p14:modId xmlns:p14="http://schemas.microsoft.com/office/powerpoint/2010/main" val="1636253971"/>
              </p:ext>
            </p:extLst>
          </p:nvPr>
        </p:nvGraphicFramePr>
        <p:xfrm>
          <a:off x="5619622" y="671786"/>
          <a:ext cx="5607050" cy="5514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9961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2D2ED89-5AE9-4E9E-B74C-07803A862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29948" y="0"/>
            <a:ext cx="673210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349C52-AB86-CE40-8033-D1804CB9CF66}"/>
              </a:ext>
            </a:extLst>
          </p:cNvPr>
          <p:cNvSpPr>
            <a:spLocks noGrp="1"/>
          </p:cNvSpPr>
          <p:nvPr>
            <p:ph type="title"/>
          </p:nvPr>
        </p:nvSpPr>
        <p:spPr>
          <a:xfrm>
            <a:off x="1761066" y="964692"/>
            <a:ext cx="8669868" cy="1188720"/>
          </a:xfrm>
          <a:solidFill>
            <a:srgbClr val="FFFFFF"/>
          </a:solidFill>
          <a:ln>
            <a:solidFill>
              <a:srgbClr val="404040"/>
            </a:solidFill>
          </a:ln>
        </p:spPr>
        <p:txBody>
          <a:bodyPr>
            <a:normAutofit/>
          </a:bodyPr>
          <a:lstStyle/>
          <a:p>
            <a:r>
              <a:rPr lang="pt-BR">
                <a:solidFill>
                  <a:srgbClr val="404040"/>
                </a:solidFill>
              </a:rPr>
              <a:t>UX/UI</a:t>
            </a:r>
          </a:p>
        </p:txBody>
      </p:sp>
      <p:sp>
        <p:nvSpPr>
          <p:cNvPr id="3" name="Espaço Reservado para Conteúdo 2">
            <a:extLst>
              <a:ext uri="{FF2B5EF4-FFF2-40B4-BE49-F238E27FC236}">
                <a16:creationId xmlns:a16="http://schemas.microsoft.com/office/drawing/2014/main" id="{BE6A5586-7544-F944-A8FF-1517BB2E55FF}"/>
              </a:ext>
            </a:extLst>
          </p:cNvPr>
          <p:cNvSpPr>
            <a:spLocks noGrp="1"/>
          </p:cNvSpPr>
          <p:nvPr>
            <p:ph idx="1"/>
          </p:nvPr>
        </p:nvSpPr>
        <p:spPr>
          <a:xfrm>
            <a:off x="3071814" y="2638044"/>
            <a:ext cx="6086474" cy="3419856"/>
          </a:xfrm>
        </p:spPr>
        <p:txBody>
          <a:bodyPr>
            <a:normAutofit fontScale="92500" lnSpcReduction="10000"/>
          </a:bodyPr>
          <a:lstStyle/>
          <a:p>
            <a:r>
              <a:rPr lang="pt-BR" sz="2400" dirty="0"/>
              <a:t>Uma boa interface e uma boa experiência de uso se dá pela arquitetura das informação do dashboard. É fundamental que seja organizado, coerente e intuitivo. O objetivo é tornar o mais fácil possível encontrar o que se procura. Através de menus, cores e  símbolos é possível saber quais são as opções e deixar claro as consequências que cada ação irá gerar. Dessa forma, a experiência do usuário ao usar o dashboard será rápida e efetiva, atendendo suas expectativas.</a:t>
            </a:r>
          </a:p>
          <a:p>
            <a:pPr marL="0" indent="0">
              <a:buNone/>
            </a:pPr>
            <a:endParaRPr lang="pt-BR" sz="2400" dirty="0"/>
          </a:p>
        </p:txBody>
      </p:sp>
    </p:spTree>
    <p:extLst>
      <p:ext uri="{BB962C8B-B14F-4D97-AF65-F5344CB8AC3E}">
        <p14:creationId xmlns:p14="http://schemas.microsoft.com/office/powerpoint/2010/main" val="136672940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pt-BR" dirty="0"/>
              <a:t>Análise de Dados  1º fase</a:t>
            </a:r>
            <a:endParaRPr lang="pt-BR" b="1" dirty="0">
              <a:effectLst/>
            </a:endParaRPr>
          </a:p>
        </p:txBody>
      </p:sp>
      <p:sp>
        <p:nvSpPr>
          <p:cNvPr id="47"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804672" y="2858703"/>
            <a:ext cx="4475892" cy="3042547"/>
          </a:xfrm>
        </p:spPr>
        <p:txBody>
          <a:bodyPr>
            <a:normAutofit/>
          </a:bodyPr>
          <a:lstStyle/>
          <a:p>
            <a:pPr>
              <a:lnSpc>
                <a:spcPct val="90000"/>
              </a:lnSpc>
            </a:pPr>
            <a:r>
              <a:rPr lang="pt-BR" b="1" dirty="0">
                <a:solidFill>
                  <a:srgbClr val="FFFFFF"/>
                </a:solidFill>
              </a:rPr>
              <a:t>A Universidade de Villanova separa a análise de dados em três estágios. O primeiro deles seria o início do que chamamos de Business </a:t>
            </a:r>
            <a:r>
              <a:rPr lang="pt-BR" b="1">
                <a:solidFill>
                  <a:srgbClr val="FFFFFF"/>
                </a:solidFill>
              </a:rPr>
              <a:t>Intelligence</a:t>
            </a:r>
            <a:r>
              <a:rPr lang="pt-BR" b="1" dirty="0">
                <a:solidFill>
                  <a:srgbClr val="FFFFFF"/>
                </a:solidFill>
              </a:rPr>
              <a:t>, que surgiu por volta de 1950 como uma forma de processar pequenas quantidades de informações estruturadas.</a:t>
            </a:r>
          </a:p>
          <a:p>
            <a:pPr>
              <a:lnSpc>
                <a:spcPct val="90000"/>
              </a:lnSpc>
            </a:pPr>
            <a:r>
              <a:rPr lang="pt-BR" b="1" dirty="0">
                <a:solidFill>
                  <a:srgbClr val="FFFFFF"/>
                </a:solidFill>
              </a:rPr>
              <a:t>O fim do primeiro estágio se deu pelo aumento exponencial de dados sendo produzidos diariamente</a:t>
            </a:r>
            <a:endParaRPr lang="pt-BR" dirty="0">
              <a:solidFill>
                <a:srgbClr val="FFFFFF"/>
              </a:solidFill>
            </a:endParaRPr>
          </a:p>
        </p:txBody>
      </p:sp>
      <p:sp>
        <p:nvSpPr>
          <p:cNvPr id="56" name="Rectangle 55">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descr="Tela de computador com fundo preto&#10;&#10;Descrição gerada automaticamente">
            <a:extLst>
              <a:ext uri="{FF2B5EF4-FFF2-40B4-BE49-F238E27FC236}">
                <a16:creationId xmlns:a16="http://schemas.microsoft.com/office/drawing/2014/main" id="{0D1BE61A-C491-2147-804F-28C203F69C72}"/>
              </a:ext>
            </a:extLst>
          </p:cNvPr>
          <p:cNvPicPr>
            <a:picLocks noChangeAspect="1"/>
          </p:cNvPicPr>
          <p:nvPr/>
        </p:nvPicPr>
        <p:blipFill>
          <a:blip r:embed="rId3"/>
          <a:stretch>
            <a:fillRect/>
          </a:stretch>
        </p:blipFill>
        <p:spPr>
          <a:xfrm>
            <a:off x="6876062" y="806358"/>
            <a:ext cx="4511266" cy="4928616"/>
          </a:xfrm>
          <a:prstGeom prst="rect">
            <a:avLst/>
          </a:prstGeom>
        </p:spPr>
      </p:pic>
    </p:spTree>
    <p:extLst>
      <p:ext uri="{BB962C8B-B14F-4D97-AF65-F5344CB8AC3E}">
        <p14:creationId xmlns:p14="http://schemas.microsoft.com/office/powerpoint/2010/main" val="853059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29781" y="2708804"/>
            <a:ext cx="3698803" cy="1440394"/>
          </a:xfrm>
          <a:noFill/>
          <a:ln>
            <a:solidFill>
              <a:schemeClr val="tx1"/>
            </a:solidFill>
          </a:ln>
        </p:spPr>
        <p:txBody>
          <a:bodyPr>
            <a:normAutofit/>
          </a:bodyPr>
          <a:lstStyle/>
          <a:p>
            <a:r>
              <a:rPr lang="pt-BR" sz="2400" dirty="0">
                <a:solidFill>
                  <a:schemeClr val="tx1"/>
                </a:solidFill>
              </a:rPr>
              <a:t>Análise de Dados  2º fase</a:t>
            </a:r>
            <a:endParaRPr lang="pt-BR" sz="2400" b="1" dirty="0">
              <a:solidFill>
                <a:schemeClr val="tx1"/>
              </a:solidFill>
              <a:effectLst/>
            </a:endParaRPr>
          </a:p>
        </p:txBody>
      </p:sp>
      <p:sp>
        <p:nvSpPr>
          <p:cNvPr id="8" name="Rectangle 7">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049182" y="802638"/>
            <a:ext cx="5408696" cy="5252722"/>
          </a:xfrm>
        </p:spPr>
        <p:txBody>
          <a:bodyPr anchor="ctr">
            <a:normAutofit/>
          </a:bodyPr>
          <a:lstStyle/>
          <a:p>
            <a:r>
              <a:rPr lang="pt-BR" sz="2000" dirty="0" err="1">
                <a:solidFill>
                  <a:schemeClr val="bg1"/>
                </a:solidFill>
              </a:rPr>
              <a:t>Analytics</a:t>
            </a:r>
            <a:r>
              <a:rPr lang="pt-BR" sz="2000" dirty="0">
                <a:solidFill>
                  <a:schemeClr val="bg1"/>
                </a:solidFill>
              </a:rPr>
              <a:t> 2.0, que trouxe alternativas como </a:t>
            </a:r>
            <a:r>
              <a:rPr lang="pt-BR" sz="2000" dirty="0" err="1">
                <a:solidFill>
                  <a:schemeClr val="bg1"/>
                </a:solidFill>
              </a:rPr>
              <a:t>Hadoop</a:t>
            </a:r>
            <a:r>
              <a:rPr lang="pt-BR" sz="2000" dirty="0">
                <a:solidFill>
                  <a:schemeClr val="bg1"/>
                </a:solidFill>
              </a:rPr>
              <a:t>, que pode processar essas grandes massas de dados, e o </a:t>
            </a:r>
            <a:r>
              <a:rPr lang="pt-BR" sz="2000" dirty="0" err="1">
                <a:solidFill>
                  <a:schemeClr val="bg1"/>
                </a:solidFill>
              </a:rPr>
              <a:t>NoSQL</a:t>
            </a:r>
            <a:r>
              <a:rPr lang="pt-BR" sz="2000" dirty="0">
                <a:solidFill>
                  <a:schemeClr val="bg1"/>
                </a:solidFill>
              </a:rPr>
              <a:t>, que permite armazenar toda a informação de forma mais eficiente que os bancos de dados relacionais faziam até então. Além disso, cada vez mais se fez necessário um conhecimento tecnológico para fazer essas análises, quando até então bastava o conhecimento de métodos estatísticos.</a:t>
            </a:r>
          </a:p>
          <a:p>
            <a:endParaRPr lang="pt-BR" sz="2000" dirty="0">
              <a:solidFill>
                <a:schemeClr val="bg1"/>
              </a:solidFill>
            </a:endParaRPr>
          </a:p>
        </p:txBody>
      </p:sp>
    </p:spTree>
    <p:extLst>
      <p:ext uri="{BB962C8B-B14F-4D97-AF65-F5344CB8AC3E}">
        <p14:creationId xmlns:p14="http://schemas.microsoft.com/office/powerpoint/2010/main" val="423499801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29781" y="2708804"/>
            <a:ext cx="3698803" cy="1440394"/>
          </a:xfrm>
          <a:noFill/>
          <a:ln>
            <a:solidFill>
              <a:schemeClr val="tx1"/>
            </a:solidFill>
          </a:ln>
        </p:spPr>
        <p:txBody>
          <a:bodyPr>
            <a:normAutofit/>
          </a:bodyPr>
          <a:lstStyle/>
          <a:p>
            <a:r>
              <a:rPr lang="pt-BR" sz="2400" dirty="0">
                <a:solidFill>
                  <a:schemeClr val="tx1"/>
                </a:solidFill>
              </a:rPr>
              <a:t>Análise de Dados 3º fase</a:t>
            </a:r>
            <a:endParaRPr lang="pt-BR" sz="2400" b="1" dirty="0">
              <a:solidFill>
                <a:schemeClr val="tx1"/>
              </a:solidFill>
              <a:effectLst/>
            </a:endParaRPr>
          </a:p>
        </p:txBody>
      </p:sp>
      <p:sp>
        <p:nvSpPr>
          <p:cNvPr id="8" name="Rectangle 7">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049182" y="802638"/>
            <a:ext cx="5408696" cy="5252722"/>
          </a:xfrm>
        </p:spPr>
        <p:txBody>
          <a:bodyPr anchor="ctr">
            <a:normAutofit/>
          </a:bodyPr>
          <a:lstStyle/>
          <a:p>
            <a:r>
              <a:rPr lang="pt-BR" sz="2000" dirty="0">
                <a:solidFill>
                  <a:schemeClr val="bg1"/>
                </a:solidFill>
              </a:rPr>
              <a:t>Hoje em dia, muitos especialistas dizem que chegamos a um terceiro estágio, o </a:t>
            </a:r>
            <a:r>
              <a:rPr lang="pt-BR" sz="2000" dirty="0" err="1">
                <a:solidFill>
                  <a:schemeClr val="bg1"/>
                </a:solidFill>
              </a:rPr>
              <a:t>Analytics</a:t>
            </a:r>
            <a:r>
              <a:rPr lang="pt-BR" sz="2000" dirty="0">
                <a:solidFill>
                  <a:schemeClr val="bg1"/>
                </a:solidFill>
              </a:rPr>
              <a:t> 3.0, onde esses dados que são produzidos a qualquer momento podem ser usados como moeda de troca entre consumidor e fornecedor.</a:t>
            </a:r>
            <a:br>
              <a:rPr lang="pt-BR" sz="2000" dirty="0">
                <a:solidFill>
                  <a:schemeClr val="bg1"/>
                </a:solidFill>
              </a:rPr>
            </a:br>
            <a:endParaRPr lang="pt-BR" sz="2000" dirty="0">
              <a:solidFill>
                <a:schemeClr val="bg1"/>
              </a:solidFill>
            </a:endParaRPr>
          </a:p>
        </p:txBody>
      </p:sp>
    </p:spTree>
    <p:extLst>
      <p:ext uri="{BB962C8B-B14F-4D97-AF65-F5344CB8AC3E}">
        <p14:creationId xmlns:p14="http://schemas.microsoft.com/office/powerpoint/2010/main" val="226031022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29781" y="2708804"/>
            <a:ext cx="3698803" cy="1440394"/>
          </a:xfrm>
          <a:noFill/>
          <a:ln>
            <a:solidFill>
              <a:schemeClr val="tx1"/>
            </a:solidFill>
          </a:ln>
        </p:spPr>
        <p:txBody>
          <a:bodyPr>
            <a:normAutofit/>
          </a:bodyPr>
          <a:lstStyle/>
          <a:p>
            <a:r>
              <a:rPr lang="pt-BR" sz="2400">
                <a:solidFill>
                  <a:schemeClr val="tx1"/>
                </a:solidFill>
              </a:rPr>
              <a:t>Análise de Dados</a:t>
            </a:r>
            <a:endParaRPr lang="pt-BR" sz="2400" b="1">
              <a:solidFill>
                <a:schemeClr val="tx1"/>
              </a:solidFill>
              <a:effectLst/>
            </a:endParaRPr>
          </a:p>
        </p:txBody>
      </p:sp>
      <p:sp>
        <p:nvSpPr>
          <p:cNvPr id="8" name="Rectangle 7">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049182" y="802638"/>
            <a:ext cx="5408696" cy="5252722"/>
          </a:xfrm>
        </p:spPr>
        <p:txBody>
          <a:bodyPr anchor="ctr">
            <a:normAutofit/>
          </a:bodyPr>
          <a:lstStyle/>
          <a:p>
            <a:r>
              <a:rPr lang="pt-BR" sz="2000" dirty="0">
                <a:solidFill>
                  <a:schemeClr val="bg1"/>
                </a:solidFill>
              </a:rPr>
              <a:t> Alguns resultados dessas análises podem ter um efeito contrário do que era pretendido no início. Caso a análise não seja feita com atenção, verificando sempre quem está sendo atingido, ela pode levar a alguns atritos e desgastar a imagem de quem usa essas informações.</a:t>
            </a:r>
          </a:p>
          <a:p>
            <a:pPr marL="0" indent="0">
              <a:buNone/>
            </a:pPr>
            <a:br>
              <a:rPr lang="pt-BR" sz="2000" dirty="0">
                <a:solidFill>
                  <a:schemeClr val="bg1"/>
                </a:solidFill>
              </a:rPr>
            </a:br>
            <a:br>
              <a:rPr lang="pt-BR" sz="2000" dirty="0">
                <a:solidFill>
                  <a:schemeClr val="bg1"/>
                </a:solidFill>
              </a:rPr>
            </a:br>
            <a:endParaRPr lang="pt-BR" sz="2000" dirty="0">
              <a:solidFill>
                <a:schemeClr val="bg1"/>
              </a:solidFill>
            </a:endParaRPr>
          </a:p>
        </p:txBody>
      </p:sp>
    </p:spTree>
    <p:extLst>
      <p:ext uri="{BB962C8B-B14F-4D97-AF65-F5344CB8AC3E}">
        <p14:creationId xmlns:p14="http://schemas.microsoft.com/office/powerpoint/2010/main" val="191530498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30" name="Rectangle 7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7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Espaço Reservado para Conteúdo 2">
            <a:extLst>
              <a:ext uri="{FF2B5EF4-FFF2-40B4-BE49-F238E27FC236}">
                <a16:creationId xmlns:a16="http://schemas.microsoft.com/office/drawing/2014/main" id="{7AABBBD1-7227-7445-83B3-8CFC1F43E69F}"/>
              </a:ext>
            </a:extLst>
          </p:cNvPr>
          <p:cNvSpPr>
            <a:spLocks noGrp="1"/>
          </p:cNvSpPr>
          <p:nvPr>
            <p:ph idx="1"/>
          </p:nvPr>
        </p:nvSpPr>
        <p:spPr>
          <a:xfrm>
            <a:off x="645161" y="2878510"/>
            <a:ext cx="3363974" cy="2597047"/>
          </a:xfrm>
        </p:spPr>
        <p:txBody>
          <a:bodyPr>
            <a:normAutofit/>
          </a:bodyPr>
          <a:lstStyle/>
          <a:p>
            <a:pPr lvl="0"/>
            <a:r>
              <a:rPr lang="pt-BR" dirty="0">
                <a:solidFill>
                  <a:schemeClr val="bg1"/>
                </a:solidFill>
              </a:rPr>
              <a:t>Uma pesquisa realizada pela Microsoft, em 2019, revela que em um cenário de máxima utilização de inteligência artificial no Brasil, a taxa composta anual de crescimento (CAGR) do Produto Interno Bruto (PIB) pode aumentar para 7,1% ao ano, até 2030.</a:t>
            </a:r>
          </a:p>
        </p:txBody>
      </p:sp>
      <p:pic>
        <p:nvPicPr>
          <p:cNvPr id="1026" name="Picture 2">
            <a:extLst>
              <a:ext uri="{FF2B5EF4-FFF2-40B4-BE49-F238E27FC236}">
                <a16:creationId xmlns:a16="http://schemas.microsoft.com/office/drawing/2014/main" id="{D23F5325-7205-5446-8960-38727D9F6D9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7763" y="3161284"/>
            <a:ext cx="6250769" cy="2031500"/>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5">
            <a:extLst>
              <a:ext uri="{FF2B5EF4-FFF2-40B4-BE49-F238E27FC236}">
                <a16:creationId xmlns:a16="http://schemas.microsoft.com/office/drawing/2014/main" id="{11765AD7-8465-B341-B997-6B7E7E29C89F}"/>
              </a:ext>
            </a:extLst>
          </p:cNvPr>
          <p:cNvSpPr>
            <a:spLocks noGrp="1"/>
          </p:cNvSpPr>
          <p:nvPr>
            <p:ph type="title"/>
          </p:nvPr>
        </p:nvSpPr>
        <p:spPr>
          <a:xfrm>
            <a:off x="976184" y="864372"/>
            <a:ext cx="7265774" cy="1263392"/>
          </a:xfrm>
        </p:spPr>
        <p:txBody>
          <a:bodyPr>
            <a:normAutofit/>
          </a:bodyPr>
          <a:lstStyle/>
          <a:p>
            <a:r>
              <a:rPr lang="en-US" dirty="0">
                <a:solidFill>
                  <a:schemeClr val="tx1"/>
                </a:solidFill>
              </a:rPr>
              <a:t>Inteligência Artificial, Machine Learning e Deep Learning</a:t>
            </a:r>
            <a:endParaRPr lang="pt-BR" dirty="0">
              <a:solidFill>
                <a:schemeClr val="tx1"/>
              </a:solidFill>
            </a:endParaRPr>
          </a:p>
        </p:txBody>
      </p:sp>
    </p:spTree>
    <p:extLst>
      <p:ext uri="{BB962C8B-B14F-4D97-AF65-F5344CB8AC3E}">
        <p14:creationId xmlns:p14="http://schemas.microsoft.com/office/powerpoint/2010/main" val="1989148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B1D591-69B0-E041-B6A5-9DCE22387983}"/>
              </a:ext>
            </a:extLst>
          </p:cNvPr>
          <p:cNvSpPr>
            <a:spLocks noGrp="1"/>
          </p:cNvSpPr>
          <p:nvPr>
            <p:ph type="title"/>
          </p:nvPr>
        </p:nvSpPr>
        <p:spPr>
          <a:xfrm>
            <a:off x="2231136" y="964692"/>
            <a:ext cx="7729728" cy="1188720"/>
          </a:xfrm>
        </p:spPr>
        <p:txBody>
          <a:bodyPr>
            <a:normAutofit/>
          </a:bodyPr>
          <a:lstStyle/>
          <a:p>
            <a:r>
              <a:rPr lang="pt-BR"/>
              <a:t>Integrantes do grupo</a:t>
            </a:r>
          </a:p>
        </p:txBody>
      </p:sp>
      <p:graphicFrame>
        <p:nvGraphicFramePr>
          <p:cNvPr id="16" name="Espaço Reservado para Conteúdo 2">
            <a:extLst>
              <a:ext uri="{FF2B5EF4-FFF2-40B4-BE49-F238E27FC236}">
                <a16:creationId xmlns:a16="http://schemas.microsoft.com/office/drawing/2014/main" id="{E2CE1BF3-F656-4C40-B651-746E02343D7C}"/>
              </a:ext>
            </a:extLst>
          </p:cNvPr>
          <p:cNvGraphicFramePr>
            <a:graphicFrameLocks noGrp="1"/>
          </p:cNvGraphicFramePr>
          <p:nvPr>
            <p:ph idx="1"/>
            <p:extLst>
              <p:ext uri="{D42A27DB-BD31-4B8C-83A1-F6EECF244321}">
                <p14:modId xmlns:p14="http://schemas.microsoft.com/office/powerpoint/2010/main" val="3923901214"/>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4828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31" name="Rectangle 72">
            <a:extLst>
              <a:ext uri="{FF2B5EF4-FFF2-40B4-BE49-F238E27FC236}">
                <a16:creationId xmlns:a16="http://schemas.microsoft.com/office/drawing/2014/main" id="{E9F26AF7-9AC1-49A4-8F89-2C63E1C0A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b="1">
                <a:effectLst/>
              </a:rPr>
              <a:t>Redes neurais</a:t>
            </a:r>
          </a:p>
        </p:txBody>
      </p:sp>
      <p:pic>
        <p:nvPicPr>
          <p:cNvPr id="1026" name="Picture 2">
            <a:extLst>
              <a:ext uri="{FF2B5EF4-FFF2-40B4-BE49-F238E27FC236}">
                <a16:creationId xmlns:a16="http://schemas.microsoft.com/office/drawing/2014/main" id="{B14914E2-79AC-F343-A97B-D81D7D08E95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56004" y="1048286"/>
            <a:ext cx="4297680" cy="23804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5CCBF1E-BC4E-A34F-A6F4-4AF7C538E91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38316" y="1048286"/>
            <a:ext cx="4779172" cy="216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543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2E3CE3-2DF1-4EBA-B3DF-D7469737D4AB}"/>
              </a:ext>
            </a:extLst>
          </p:cNvPr>
          <p:cNvSpPr>
            <a:spLocks noGrp="1"/>
          </p:cNvSpPr>
          <p:nvPr>
            <p:ph type="title"/>
          </p:nvPr>
        </p:nvSpPr>
        <p:spPr/>
        <p:txBody>
          <a:bodyPr/>
          <a:lstStyle/>
          <a:p>
            <a:r>
              <a:rPr lang="pt-BR" dirty="0"/>
              <a:t>Detecção de objetos em tempo real com YOLO</a:t>
            </a:r>
          </a:p>
        </p:txBody>
      </p:sp>
      <p:pic>
        <p:nvPicPr>
          <p:cNvPr id="1026" name="Picture 2">
            <a:extLst>
              <a:ext uri="{FF2B5EF4-FFF2-40B4-BE49-F238E27FC236}">
                <a16:creationId xmlns:a16="http://schemas.microsoft.com/office/drawing/2014/main" id="{D4DE613E-E507-46E5-ACEF-7FB55C76A9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347" y="2835783"/>
            <a:ext cx="4731272" cy="30039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8A6BA9B-64CE-430C-B22B-4E32BCC35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916" y="2835783"/>
            <a:ext cx="4905375" cy="305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999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C7A98F5-2E78-324F-8257-3685105B0520}"/>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Cronograma</a:t>
            </a:r>
          </a:p>
        </p:txBody>
      </p:sp>
      <p:pic>
        <p:nvPicPr>
          <p:cNvPr id="5" name="Espaço Reservado para Conteúdo 4">
            <a:extLst>
              <a:ext uri="{FF2B5EF4-FFF2-40B4-BE49-F238E27FC236}">
                <a16:creationId xmlns:a16="http://schemas.microsoft.com/office/drawing/2014/main" id="{782598B5-9164-2443-91C3-BB225BF864D8}"/>
              </a:ext>
            </a:extLst>
          </p:cNvPr>
          <p:cNvPicPr>
            <a:picLocks noGrp="1" noChangeAspect="1"/>
          </p:cNvPicPr>
          <p:nvPr>
            <p:ph idx="1"/>
          </p:nvPr>
        </p:nvPicPr>
        <p:blipFill rotWithShape="1">
          <a:blip r:embed="rId3"/>
          <a:srcRect b="3193"/>
          <a:stretch/>
        </p:blipFill>
        <p:spPr>
          <a:xfrm>
            <a:off x="0" y="124017"/>
            <a:ext cx="12192000" cy="4130977"/>
          </a:xfrm>
          <a:prstGeom prst="rect">
            <a:avLst/>
          </a:prstGeom>
        </p:spPr>
      </p:pic>
    </p:spTree>
    <p:extLst>
      <p:ext uri="{BB962C8B-B14F-4D97-AF65-F5344CB8AC3E}">
        <p14:creationId xmlns:p14="http://schemas.microsoft.com/office/powerpoint/2010/main" val="142470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8E51DA9-7C63-6A4B-A15A-704C0E492212}"/>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pt-BR" sz="2300" dirty="0">
                <a:solidFill>
                  <a:srgbClr val="FFFFFF"/>
                </a:solidFill>
              </a:rPr>
              <a:t>Introdução </a:t>
            </a:r>
            <a:br>
              <a:rPr lang="pt-BR" sz="2300" dirty="0">
                <a:solidFill>
                  <a:srgbClr val="FFFFFF"/>
                </a:solidFill>
              </a:rPr>
            </a:br>
            <a:br>
              <a:rPr lang="pt-BR" sz="2300" dirty="0">
                <a:solidFill>
                  <a:srgbClr val="FFFFFF"/>
                </a:solidFill>
              </a:rPr>
            </a:br>
            <a:br>
              <a:rPr lang="pt-BR" sz="2300" dirty="0">
                <a:solidFill>
                  <a:srgbClr val="FFFFFF"/>
                </a:solidFill>
              </a:rPr>
            </a:br>
            <a:r>
              <a:rPr lang="pt-BR" sz="2300" dirty="0">
                <a:solidFill>
                  <a:srgbClr val="FFFFFF"/>
                </a:solidFill>
              </a:rPr>
              <a:t> Transporte Público</a:t>
            </a:r>
          </a:p>
        </p:txBody>
      </p:sp>
      <p:sp>
        <p:nvSpPr>
          <p:cNvPr id="3" name="Espaço Reservado para Conteúdo 2">
            <a:extLst>
              <a:ext uri="{FF2B5EF4-FFF2-40B4-BE49-F238E27FC236}">
                <a16:creationId xmlns:a16="http://schemas.microsoft.com/office/drawing/2014/main" id="{115368BF-14C5-D74B-89AB-1C9DAF2E93F0}"/>
              </a:ext>
            </a:extLst>
          </p:cNvPr>
          <p:cNvSpPr>
            <a:spLocks noGrp="1"/>
          </p:cNvSpPr>
          <p:nvPr>
            <p:ph idx="1"/>
          </p:nvPr>
        </p:nvSpPr>
        <p:spPr>
          <a:xfrm>
            <a:off x="5591694" y="1402080"/>
            <a:ext cx="6158871" cy="4053840"/>
          </a:xfrm>
        </p:spPr>
        <p:txBody>
          <a:bodyPr anchor="ctr">
            <a:normAutofit/>
          </a:bodyPr>
          <a:lstStyle/>
          <a:p>
            <a:r>
              <a:rPr lang="pt-BR" sz="2400" dirty="0"/>
              <a:t>O transporte público caracteriza-se como uma opção amplamente utilizada por pessoas a fim de garantirem suas necessidades de locomoção. Por possuir um preço mais acessível e muitas vezes ser mais rápido e prático, 65% da população das capitais do Brasil utiliza essa forma de transporte, como aponta um estudo realizado pelo Instituto de Pesquisa Econômica Aplicada (Ipea).</a:t>
            </a:r>
          </a:p>
          <a:p>
            <a:pPr marL="0" indent="0">
              <a:buNone/>
            </a:pPr>
            <a:endParaRPr lang="pt-BR" sz="2400" dirty="0"/>
          </a:p>
        </p:txBody>
      </p:sp>
    </p:spTree>
    <p:extLst>
      <p:ext uri="{BB962C8B-B14F-4D97-AF65-F5344CB8AC3E}">
        <p14:creationId xmlns:p14="http://schemas.microsoft.com/office/powerpoint/2010/main" val="1049461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495C374C-9A75-AE4B-B6DE-8E88CED20628}"/>
              </a:ext>
            </a:extLst>
          </p:cNvPr>
          <p:cNvSpPr>
            <a:spLocks noGrp="1"/>
          </p:cNvSpPr>
          <p:nvPr>
            <p:ph idx="1"/>
          </p:nvPr>
        </p:nvSpPr>
        <p:spPr>
          <a:xfrm>
            <a:off x="1316984" y="1283546"/>
            <a:ext cx="5715917" cy="3914063"/>
          </a:xfrm>
        </p:spPr>
        <p:txBody>
          <a:bodyPr anchor="ctr">
            <a:normAutofit/>
          </a:bodyPr>
          <a:lstStyle/>
          <a:p>
            <a:r>
              <a:rPr lang="pt-BR" sz="2400" dirty="0">
                <a:solidFill>
                  <a:srgbClr val="404040"/>
                </a:solidFill>
              </a:rPr>
              <a:t>Tendo em vista o baixo investimento frente a demanda, é esperado que o transporte público gere um elevado nível de insatisfação em seus usuários, o que o IPEA demonstrou em outra pesquisa realizada em 2011 e 2012, na qual o transporte público foi avaliado por mais de 60% do público como "péssimo ou ruim".</a:t>
            </a:r>
          </a:p>
        </p:txBody>
      </p:sp>
      <p:sp>
        <p:nvSpPr>
          <p:cNvPr id="21" name="Oval 20">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CC64E91-F76F-314B-96FC-E181D43720F6}"/>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r>
              <a:rPr lang="pt-BR" sz="3000">
                <a:solidFill>
                  <a:srgbClr val="FFFFFF"/>
                </a:solidFill>
              </a:rPr>
              <a:t>Problema</a:t>
            </a:r>
          </a:p>
        </p:txBody>
      </p:sp>
    </p:spTree>
    <p:extLst>
      <p:ext uri="{BB962C8B-B14F-4D97-AF65-F5344CB8AC3E}">
        <p14:creationId xmlns:p14="http://schemas.microsoft.com/office/powerpoint/2010/main" val="2145938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24625"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817"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49" y="1443035"/>
            <a:ext cx="3971932" cy="3971930"/>
          </a:xfrm>
          <a:prstGeom prst="ellipse">
            <a:avLst/>
          </a:prstGeom>
          <a:solidFill>
            <a:srgbClr val="FFFFFF"/>
          </a:solidFill>
          <a:ln w="317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78893FE-E4FF-074B-9E9D-63BB5411D8E1}"/>
              </a:ext>
            </a:extLst>
          </p:cNvPr>
          <p:cNvSpPr>
            <a:spLocks noGrp="1"/>
          </p:cNvSpPr>
          <p:nvPr>
            <p:ph type="title"/>
          </p:nvPr>
        </p:nvSpPr>
        <p:spPr>
          <a:xfrm>
            <a:off x="786799" y="1586484"/>
            <a:ext cx="3685032" cy="3685032"/>
          </a:xfrm>
          <a:prstGeom prst="ellipse">
            <a:avLst/>
          </a:prstGeom>
          <a:solidFill>
            <a:srgbClr val="000000"/>
          </a:solidFill>
          <a:ln>
            <a:noFill/>
          </a:ln>
        </p:spPr>
        <p:txBody>
          <a:bodyPr>
            <a:normAutofit/>
          </a:bodyPr>
          <a:lstStyle/>
          <a:p>
            <a:r>
              <a:rPr lang="pt-BR" sz="2300" dirty="0">
                <a:solidFill>
                  <a:srgbClr val="FFFFFF"/>
                </a:solidFill>
              </a:rPr>
              <a:t>Prefeitura </a:t>
            </a:r>
            <a:br>
              <a:rPr lang="pt-BR" sz="2300" dirty="0">
                <a:solidFill>
                  <a:srgbClr val="FFFFFF"/>
                </a:solidFill>
              </a:rPr>
            </a:br>
            <a:r>
              <a:rPr lang="pt-BR" sz="2300" dirty="0">
                <a:solidFill>
                  <a:srgbClr val="FFFFFF"/>
                </a:solidFill>
              </a:rPr>
              <a:t>de</a:t>
            </a:r>
            <a:br>
              <a:rPr lang="pt-BR" sz="2300" dirty="0">
                <a:solidFill>
                  <a:srgbClr val="FFFFFF"/>
                </a:solidFill>
              </a:rPr>
            </a:br>
            <a:r>
              <a:rPr lang="pt-BR" sz="2300" dirty="0">
                <a:solidFill>
                  <a:srgbClr val="FFFFFF"/>
                </a:solidFill>
              </a:rPr>
              <a:t> </a:t>
            </a:r>
            <a:r>
              <a:rPr lang="pt-BR" sz="2000" dirty="0">
                <a:solidFill>
                  <a:srgbClr val="FFFFFF"/>
                </a:solidFill>
              </a:rPr>
              <a:t>Santo André</a:t>
            </a:r>
            <a:br>
              <a:rPr lang="pt-BR" sz="2300" dirty="0">
                <a:solidFill>
                  <a:srgbClr val="FFFFFF"/>
                </a:solidFill>
              </a:rPr>
            </a:br>
            <a:br>
              <a:rPr lang="pt-BR" sz="2300" dirty="0">
                <a:solidFill>
                  <a:srgbClr val="FFFFFF"/>
                </a:solidFill>
              </a:rPr>
            </a:br>
            <a:br>
              <a:rPr lang="pt-BR" sz="2300" dirty="0">
                <a:solidFill>
                  <a:srgbClr val="FFFFFF"/>
                </a:solidFill>
              </a:rPr>
            </a:br>
            <a:r>
              <a:rPr lang="pt-BR" sz="2300" dirty="0">
                <a:solidFill>
                  <a:srgbClr val="FFFFFF"/>
                </a:solidFill>
              </a:rPr>
              <a:t> SA- Trans</a:t>
            </a:r>
          </a:p>
        </p:txBody>
      </p:sp>
      <p:sp>
        <p:nvSpPr>
          <p:cNvPr id="3" name="Espaço Reservado para Conteúdo 2">
            <a:extLst>
              <a:ext uri="{FF2B5EF4-FFF2-40B4-BE49-F238E27FC236}">
                <a16:creationId xmlns:a16="http://schemas.microsoft.com/office/drawing/2014/main" id="{6A3EFB04-2B84-354C-BAD0-405C2F4D9EAC}"/>
              </a:ext>
            </a:extLst>
          </p:cNvPr>
          <p:cNvSpPr>
            <a:spLocks noGrp="1"/>
          </p:cNvSpPr>
          <p:nvPr>
            <p:ph idx="1"/>
          </p:nvPr>
        </p:nvSpPr>
        <p:spPr>
          <a:xfrm>
            <a:off x="5159099" y="1283546"/>
            <a:ext cx="5715917" cy="3914063"/>
          </a:xfrm>
        </p:spPr>
        <p:txBody>
          <a:bodyPr anchor="ctr">
            <a:normAutofit/>
          </a:bodyPr>
          <a:lstStyle/>
          <a:p>
            <a:r>
              <a:rPr lang="pt-BR" sz="2400" dirty="0">
                <a:solidFill>
                  <a:srgbClr val="404040"/>
                </a:solidFill>
              </a:rPr>
              <a:t>O parque tecnológico faz parte do desenvolvimento da prefeitura de Santo André e tem como missão promover a inovação e potencializar as estruturas já existentes na cidade e região. O objetivo é estimular a extensão tecnológica e atuar nas oportunidades econômicas do ABC.</a:t>
            </a:r>
          </a:p>
          <a:p>
            <a:endParaRPr lang="pt-BR" sz="2400" dirty="0">
              <a:solidFill>
                <a:srgbClr val="404040"/>
              </a:solidFill>
            </a:endParaRPr>
          </a:p>
        </p:txBody>
      </p:sp>
    </p:spTree>
    <p:extLst>
      <p:ext uri="{BB962C8B-B14F-4D97-AF65-F5344CB8AC3E}">
        <p14:creationId xmlns:p14="http://schemas.microsoft.com/office/powerpoint/2010/main" val="2999751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B586A9D-E035-A449-AA37-5FBF639A09A5}"/>
              </a:ext>
            </a:extLst>
          </p:cNvPr>
          <p:cNvSpPr>
            <a:spLocks noGrp="1"/>
          </p:cNvSpPr>
          <p:nvPr>
            <p:ph type="title"/>
          </p:nvPr>
        </p:nvSpPr>
        <p:spPr>
          <a:xfrm>
            <a:off x="2231136" y="467418"/>
            <a:ext cx="7729728" cy="1188720"/>
          </a:xfrm>
          <a:solidFill>
            <a:srgbClr val="FFFFFF"/>
          </a:solidFill>
        </p:spPr>
        <p:txBody>
          <a:bodyPr>
            <a:normAutofit/>
          </a:bodyPr>
          <a:lstStyle/>
          <a:p>
            <a:r>
              <a:rPr lang="pt-BR"/>
              <a:t>Objetivos</a:t>
            </a:r>
          </a:p>
        </p:txBody>
      </p:sp>
      <p:sp>
        <p:nvSpPr>
          <p:cNvPr id="3" name="Espaço Reservado para Conteúdo 2">
            <a:extLst>
              <a:ext uri="{FF2B5EF4-FFF2-40B4-BE49-F238E27FC236}">
                <a16:creationId xmlns:a16="http://schemas.microsoft.com/office/drawing/2014/main" id="{6284AE26-7117-D84A-A16D-79D61C28EF23}"/>
              </a:ext>
            </a:extLst>
          </p:cNvPr>
          <p:cNvSpPr>
            <a:spLocks noGrp="1"/>
          </p:cNvSpPr>
          <p:nvPr>
            <p:ph idx="1"/>
          </p:nvPr>
        </p:nvSpPr>
        <p:spPr>
          <a:xfrm>
            <a:off x="1706244" y="1843590"/>
            <a:ext cx="8779512" cy="3953706"/>
          </a:xfrm>
        </p:spPr>
        <p:txBody>
          <a:bodyPr>
            <a:noAutofit/>
          </a:bodyPr>
          <a:lstStyle/>
          <a:p>
            <a:pPr>
              <a:lnSpc>
                <a:spcPct val="90000"/>
              </a:lnSpc>
            </a:pPr>
            <a:r>
              <a:rPr lang="pt-BR" sz="2000" dirty="0">
                <a:solidFill>
                  <a:srgbClr val="404040"/>
                </a:solidFill>
              </a:rPr>
              <a:t>Tendo como base dados coletados durante os trajetos de ônibus, informações extraídas de </a:t>
            </a:r>
            <a:r>
              <a:rPr lang="pt-BR" sz="2000" dirty="0" err="1">
                <a:solidFill>
                  <a:srgbClr val="404040"/>
                </a:solidFill>
              </a:rPr>
              <a:t>APIs</a:t>
            </a:r>
            <a:r>
              <a:rPr lang="pt-BR" sz="2000" dirty="0">
                <a:solidFill>
                  <a:srgbClr val="404040"/>
                </a:solidFill>
              </a:rPr>
              <a:t> públicas e imagens de câmeras instaladas nos veículos.  A ferramenta irá apoiar os gestores da SA-Trans no controle do fluxo de tráfego, analisando a disponibilidade de veículos e sugerindo uma inclusão ou remoção de carros em cada linha monitorada.</a:t>
            </a:r>
          </a:p>
          <a:p>
            <a:pPr>
              <a:lnSpc>
                <a:spcPct val="90000"/>
              </a:lnSpc>
            </a:pPr>
            <a:r>
              <a:rPr lang="pt-BR" sz="2000" dirty="0">
                <a:solidFill>
                  <a:srgbClr val="404040"/>
                </a:solidFill>
              </a:rPr>
              <a:t>Além disso, o dashboard será atualizado em tempo real, exibindo gráficos e indicadores de maneira sucinta, com a possibilidade de aplicação de filtros nas consultas. Considerando o volume de passageiros para um determinado dia e horário somados a dados externos, a ferramenta irá utilizar algoritmos de inteligência artificial para identificar padrões históricos e prever futuras demandas nas frotas de ônibus, facilitando o controle do serviço e auxiliando no dia a dia do transporte urbano na cidade.</a:t>
            </a:r>
            <a:br>
              <a:rPr lang="pt-BR" sz="2000" dirty="0">
                <a:solidFill>
                  <a:srgbClr val="404040"/>
                </a:solidFill>
              </a:rPr>
            </a:br>
            <a:endParaRPr lang="pt-BR" sz="2000" dirty="0">
              <a:solidFill>
                <a:srgbClr val="404040"/>
              </a:solidFill>
            </a:endParaRPr>
          </a:p>
        </p:txBody>
      </p:sp>
    </p:spTree>
    <p:extLst>
      <p:ext uri="{BB962C8B-B14F-4D97-AF65-F5344CB8AC3E}">
        <p14:creationId xmlns:p14="http://schemas.microsoft.com/office/powerpoint/2010/main" val="293643132"/>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628BC8-7445-4F5A-8054-11C11B130840}"/>
              </a:ext>
            </a:extLst>
          </p:cNvPr>
          <p:cNvPicPr>
            <a:picLocks noChangeAspect="1"/>
          </p:cNvPicPr>
          <p:nvPr/>
        </p:nvPicPr>
        <p:blipFill>
          <a:blip r:embed="rId3"/>
          <a:srcRect/>
          <a:stretch/>
        </p:blipFill>
        <p:spPr>
          <a:xfrm>
            <a:off x="642" y="0"/>
            <a:ext cx="6096000" cy="6857999"/>
          </a:xfrm>
          <a:prstGeom prst="rect">
            <a:avLst/>
          </a:prstGeom>
        </p:spPr>
      </p:pic>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04672" y="2841505"/>
            <a:ext cx="4487298" cy="1174991"/>
          </a:xfrm>
          <a:solidFill>
            <a:schemeClr val="tx1">
              <a:alpha val="60000"/>
            </a:schemeClr>
          </a:solidFill>
          <a:ln>
            <a:solidFill>
              <a:schemeClr val="bg1"/>
            </a:solidFill>
          </a:ln>
        </p:spPr>
        <p:txBody>
          <a:bodyPr>
            <a:normAutofit/>
          </a:bodyPr>
          <a:lstStyle/>
          <a:p>
            <a:r>
              <a:rPr lang="pt-BR" sz="1900">
                <a:solidFill>
                  <a:schemeClr val="bg1"/>
                </a:solidFill>
              </a:rPr>
              <a:t>Tecnologia de Monitoramento de Ônibus</a:t>
            </a:r>
            <a:endParaRPr lang="pt-BR" sz="1900" b="1">
              <a:solidFill>
                <a:schemeClr val="bg1"/>
              </a:solidFill>
              <a:effectLst/>
            </a:endParaRPr>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743941" y="976129"/>
            <a:ext cx="4804931" cy="4919815"/>
          </a:xfrm>
        </p:spPr>
        <p:txBody>
          <a:bodyPr anchor="ctr">
            <a:normAutofit/>
          </a:bodyPr>
          <a:lstStyle/>
          <a:p>
            <a:r>
              <a:rPr lang="pt-BR" sz="2000" dirty="0"/>
              <a:t>Um exemplo de uso prático desses dados foi publicado em um artigo da IEE, para a Conferência Internacional da Logística e Transporte Avançado. Em uma colaboração entre a IBM e o Conselho da Cidade de Dublin foi realizado um projeto de cidade inteligente entre 2010 e 2013.</a:t>
            </a:r>
          </a:p>
          <a:p>
            <a:r>
              <a:rPr lang="pt-BR" sz="2000" dirty="0"/>
              <a:t>Com toda essa informação processada, a cidade teve uma maior capacidade de monitorar o seu sistema de transporte público, diminuindo o tempo para uma tomada de decisão.</a:t>
            </a:r>
          </a:p>
        </p:txBody>
      </p:sp>
    </p:spTree>
    <p:extLst>
      <p:ext uri="{BB962C8B-B14F-4D97-AF65-F5344CB8AC3E}">
        <p14:creationId xmlns:p14="http://schemas.microsoft.com/office/powerpoint/2010/main" val="1815486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F623AA-96C9-4833-AD5B-0CB19FD93293}"/>
              </a:ext>
            </a:extLst>
          </p:cNvPr>
          <p:cNvPicPr>
            <a:picLocks noChangeAspect="1"/>
          </p:cNvPicPr>
          <p:nvPr/>
        </p:nvPicPr>
        <p:blipFill>
          <a:blip r:embed="rId3"/>
          <a:srcRect/>
          <a:stretch/>
        </p:blipFill>
        <p:spPr>
          <a:xfrm>
            <a:off x="642" y="0"/>
            <a:ext cx="6096000" cy="6858000"/>
          </a:xfrm>
          <a:prstGeom prst="rect">
            <a:avLst/>
          </a:prstGeom>
        </p:spPr>
      </p:pic>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04672" y="2841505"/>
            <a:ext cx="4487298" cy="1174991"/>
          </a:xfrm>
          <a:solidFill>
            <a:schemeClr val="tx1">
              <a:alpha val="60000"/>
            </a:schemeClr>
          </a:solidFill>
          <a:ln>
            <a:solidFill>
              <a:schemeClr val="bg1"/>
            </a:solidFill>
          </a:ln>
        </p:spPr>
        <p:txBody>
          <a:bodyPr>
            <a:normAutofit/>
          </a:bodyPr>
          <a:lstStyle/>
          <a:p>
            <a:r>
              <a:rPr lang="pt-BR" sz="1900">
                <a:solidFill>
                  <a:schemeClr val="bg1"/>
                </a:solidFill>
              </a:rPr>
              <a:t>Tecnologia de Monitoramento de Ônibus</a:t>
            </a:r>
            <a:endParaRPr lang="pt-BR" sz="1900" b="1">
              <a:solidFill>
                <a:schemeClr val="bg1"/>
              </a:solidFill>
              <a:effectLst/>
            </a:endParaRPr>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743941" y="976129"/>
            <a:ext cx="4804931" cy="4919815"/>
          </a:xfrm>
        </p:spPr>
        <p:txBody>
          <a:bodyPr anchor="ctr">
            <a:normAutofit lnSpcReduction="10000"/>
          </a:bodyPr>
          <a:lstStyle/>
          <a:p>
            <a:r>
              <a:rPr lang="pt-BR" sz="2000" dirty="0"/>
              <a:t>Outro exemplo de aplicação de tecnologia no monitoramento de transporte coletivo é do </a:t>
            </a:r>
            <a:r>
              <a:rPr lang="pt-BR" sz="2000" dirty="0" err="1"/>
              <a:t>USapiens</a:t>
            </a:r>
            <a:r>
              <a:rPr lang="pt-BR" sz="2000" dirty="0"/>
              <a:t>, um sistema desenvolvido por um time de pesquisa da IBM do Brasil. Essa equipe usou dados de transporte coletivo da cidade do Rio de Janeiro para desenvolver um sistema que processa os dados recebidos pelo GPS dos ônibus.</a:t>
            </a:r>
          </a:p>
          <a:p>
            <a:r>
              <a:rPr lang="pt-BR" sz="2000" dirty="0"/>
              <a:t>Com a informação normalizada, o sistema pode ajudar a responder três perguntas principais. Através de uma análise descritiva histórica podemos responder "O que aconteceu e porque?", analisando os dados em tempo real se responde "O que está acontecendo e porque?" e uma análise preditiva responde "O que vai acontecer e porquê?".</a:t>
            </a:r>
          </a:p>
        </p:txBody>
      </p:sp>
    </p:spTree>
    <p:extLst>
      <p:ext uri="{BB962C8B-B14F-4D97-AF65-F5344CB8AC3E}">
        <p14:creationId xmlns:p14="http://schemas.microsoft.com/office/powerpoint/2010/main" val="4148482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E9E479-8764-4EB9-B2BF-BC3F0A63C429}"/>
              </a:ext>
            </a:extLst>
          </p:cNvPr>
          <p:cNvPicPr>
            <a:picLocks noChangeAspect="1"/>
          </p:cNvPicPr>
          <p:nvPr/>
        </p:nvPicPr>
        <p:blipFill>
          <a:blip r:embed="rId3"/>
          <a:srcRect/>
          <a:stretch/>
        </p:blipFill>
        <p:spPr>
          <a:xfrm>
            <a:off x="642" y="0"/>
            <a:ext cx="6096000" cy="6857999"/>
          </a:xfrm>
          <a:prstGeom prst="rect">
            <a:avLst/>
          </a:prstGeom>
        </p:spPr>
      </p:pic>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04672" y="2841505"/>
            <a:ext cx="4487298" cy="1174991"/>
          </a:xfrm>
          <a:solidFill>
            <a:schemeClr val="tx1">
              <a:alpha val="60000"/>
            </a:schemeClr>
          </a:solidFill>
          <a:ln>
            <a:solidFill>
              <a:schemeClr val="bg1"/>
            </a:solidFill>
          </a:ln>
        </p:spPr>
        <p:txBody>
          <a:bodyPr>
            <a:normAutofit/>
          </a:bodyPr>
          <a:lstStyle/>
          <a:p>
            <a:r>
              <a:rPr lang="pt-BR" sz="1900">
                <a:solidFill>
                  <a:schemeClr val="bg1"/>
                </a:solidFill>
              </a:rPr>
              <a:t>Tecnologia de Monitoramento de Ônibus</a:t>
            </a:r>
            <a:endParaRPr lang="pt-BR" sz="1900" b="1">
              <a:solidFill>
                <a:schemeClr val="bg1"/>
              </a:solidFill>
              <a:effectLst/>
            </a:endParaRPr>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743941" y="976129"/>
            <a:ext cx="4804931" cy="4919815"/>
          </a:xfrm>
        </p:spPr>
        <p:txBody>
          <a:bodyPr anchor="ctr">
            <a:normAutofit/>
          </a:bodyPr>
          <a:lstStyle/>
          <a:p>
            <a:r>
              <a:rPr lang="pt-BR" sz="2000" dirty="0"/>
              <a:t>Os pesquisadores da IBM depois aplicaram esse sistema a 5 casos de estudo. O primeiro foi uma Análise de Uniformidade dos Ônibus, para evitar um agrupamento de veículos na linha, o segundo caso foi uma verificação na rotas dos ônibus, para avaliar a aderência do veículo a sua rota pré-definida, o terceiro uma análise de fluxo no trânsito, o quarto a variância do tempo de viagem do veículo, que permite avaliar a consistência da rota analisada, e para o quinto ele usaram a análise preditiva para prever o tempo de chegada do ônibus.</a:t>
            </a:r>
          </a:p>
        </p:txBody>
      </p:sp>
    </p:spTree>
    <p:extLst>
      <p:ext uri="{BB962C8B-B14F-4D97-AF65-F5344CB8AC3E}">
        <p14:creationId xmlns:p14="http://schemas.microsoft.com/office/powerpoint/2010/main" val="3805041195"/>
      </p:ext>
    </p:extLst>
  </p:cSld>
  <p:clrMapOvr>
    <a:masterClrMapping/>
  </p:clrMapOvr>
</p:sld>
</file>

<file path=ppt/theme/theme1.xml><?xml version="1.0" encoding="utf-8"?>
<a:theme xmlns:a="http://schemas.openxmlformats.org/drawingml/2006/main" name="Pacote">
  <a:themeElements>
    <a:clrScheme name="Pacote">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cote">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cote">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1253</Words>
  <Application>Microsoft Macintosh PowerPoint</Application>
  <PresentationFormat>Widescreen</PresentationFormat>
  <Paragraphs>94</Paragraphs>
  <Slides>22</Slides>
  <Notes>21</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22</vt:i4>
      </vt:variant>
    </vt:vector>
  </HeadingPairs>
  <TitlesOfParts>
    <vt:vector size="26" baseType="lpstr">
      <vt:lpstr>Arial</vt:lpstr>
      <vt:lpstr>Calibri</vt:lpstr>
      <vt:lpstr>Gill Sans MT</vt:lpstr>
      <vt:lpstr>Pacote</vt:lpstr>
      <vt:lpstr>Inteligência para transporte público</vt:lpstr>
      <vt:lpstr>Integrantes do grupo</vt:lpstr>
      <vt:lpstr>Introdução     Transporte Público</vt:lpstr>
      <vt:lpstr>Problema</vt:lpstr>
      <vt:lpstr>Prefeitura  de  Santo André    SA- Trans</vt:lpstr>
      <vt:lpstr>Objetivos</vt:lpstr>
      <vt:lpstr>Tecnologia de Monitoramento de Ônibus</vt:lpstr>
      <vt:lpstr>Tecnologia de Monitoramento de Ônibus</vt:lpstr>
      <vt:lpstr>Tecnologia de Monitoramento de Ônibus</vt:lpstr>
      <vt:lpstr>Diagrama de BLOCOS</vt:lpstr>
      <vt:lpstr>Dados e API’s</vt:lpstr>
      <vt:lpstr>Ferramentas</vt:lpstr>
      <vt:lpstr>Dashboard</vt:lpstr>
      <vt:lpstr>UX/UI</vt:lpstr>
      <vt:lpstr>Análise de Dados  1º fase</vt:lpstr>
      <vt:lpstr>Análise de Dados  2º fase</vt:lpstr>
      <vt:lpstr>Análise de Dados 3º fase</vt:lpstr>
      <vt:lpstr>Análise de Dados</vt:lpstr>
      <vt:lpstr>Inteligência Artificial, Machine Learning e Deep Learning</vt:lpstr>
      <vt:lpstr>Redes neurais</vt:lpstr>
      <vt:lpstr>Detecção de objetos em tempo real com YOLO</vt:lpstr>
      <vt:lpstr>Cronograma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Inteligência para transporte público</dc:title>
  <dc:creator>LUCAS MARQUES DE ARAUJO</dc:creator>
  <cp:lastModifiedBy>LUCAS MARQUES DE ARAUJO</cp:lastModifiedBy>
  <cp:revision>6</cp:revision>
  <dcterms:created xsi:type="dcterms:W3CDTF">2020-05-11T11:27:07Z</dcterms:created>
  <dcterms:modified xsi:type="dcterms:W3CDTF">2020-05-13T13:55:16Z</dcterms:modified>
</cp:coreProperties>
</file>